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26"/>
  </p:notesMasterIdLst>
  <p:sldIdLst>
    <p:sldId id="334" r:id="rId7"/>
    <p:sldId id="423" r:id="rId8"/>
    <p:sldId id="1094" r:id="rId9"/>
    <p:sldId id="1095" r:id="rId10"/>
    <p:sldId id="1096" r:id="rId11"/>
    <p:sldId id="1097" r:id="rId12"/>
    <p:sldId id="349" r:id="rId13"/>
    <p:sldId id="1098" r:id="rId14"/>
    <p:sldId id="1099" r:id="rId15"/>
    <p:sldId id="1100" r:id="rId16"/>
    <p:sldId id="1101" r:id="rId17"/>
    <p:sldId id="1102" r:id="rId18"/>
    <p:sldId id="1103" r:id="rId19"/>
    <p:sldId id="1104" r:id="rId20"/>
    <p:sldId id="1105" r:id="rId21"/>
    <p:sldId id="1106" r:id="rId22"/>
    <p:sldId id="438" r:id="rId23"/>
    <p:sldId id="1108" r:id="rId24"/>
    <p:sldId id="11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E5353B"/>
    <a:srgbClr val="4968EA"/>
    <a:srgbClr val="41A5EE"/>
    <a:srgbClr val="D92D6D"/>
    <a:srgbClr val="FFFFFF"/>
    <a:srgbClr val="FFA829"/>
    <a:srgbClr val="496AEB"/>
    <a:srgbClr val="4D27AA"/>
    <a:srgbClr val="2488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52056" autoAdjust="0"/>
  </p:normalViewPr>
  <p:slideViewPr>
    <p:cSldViewPr snapToGrid="0" showGuides="1">
      <p:cViewPr varScale="1">
        <p:scale>
          <a:sx n="59" d="100"/>
          <a:sy n="59" d="100"/>
        </p:scale>
        <p:origin x="2664" y="72"/>
      </p:cViewPr>
      <p:guideLst>
        <p:guide orient="horz" pos="2160"/>
        <p:guide pos="3840"/>
      </p:guideLst>
    </p:cSldViewPr>
  </p:slideViewPr>
  <p:outlineViewPr>
    <p:cViewPr>
      <p:scale>
        <a:sx n="33" d="100"/>
        <a:sy n="33" d="100"/>
      </p:scale>
      <p:origin x="0" y="-2395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9/4/2022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aws.amazon.com/cli/latest/userguide/cli-configure-quickstart.html#cli-configure-quickstart-cred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docs.aws.amazon.com/cli/latest/userguide/cli-configure-quickstart.html#cli-configure-quickstart-format" TargetMode="External"/><Relationship Id="rId4" Type="http://schemas.openxmlformats.org/officeDocument/2006/relationships/hyperlink" Target="https://docs.aws.amazon.com/cli/latest/userguide/cli-configure-quickstart.html#cli-configure-quickstart-reg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m2-01 = “Module Introduction”</a:t>
            </a:r>
          </a:p>
          <a:p>
            <a:endParaRPr lang="en-US" dirty="0"/>
          </a:p>
          <a:p>
            <a:r>
              <a:rPr lang="en-US" dirty="0"/>
              <a:t>Hi folks, and welcome to this next module in the AWS Certified Solutions Architect Associate course.  I’m Amber Israelsen.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have the command line interface or CLI.  This lets you do the same things you can do in the browser, but from the command line instead.  And actually, there are some additional things you can do in the CLI that you CAN’T do in the browser.  It’s kind of personal preference which one you use, but some folks find this can be faster, especially if you have repetitive or bulk commands that you need to run.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799327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also have AWS </a:t>
            </a:r>
            <a:r>
              <a:rPr lang="en-US" dirty="0" err="1"/>
              <a:t>CloudShell</a:t>
            </a:r>
            <a:r>
              <a:rPr lang="en-US" dirty="0"/>
              <a:t>, a relatively new addition to the toolset.  This is basically the same as the CLI, but it runs in the browser, and doesn’t require the same initial configuration and credentials that the CLI requires running on your local computer.  So generally easier and faster to get going.</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76469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m2-05 = “</a:t>
            </a:r>
            <a:r>
              <a:rPr lang="en-US" sz="1200" b="1" dirty="0"/>
              <a:t>DEMO: </a:t>
            </a:r>
            <a:r>
              <a:rPr lang="en-US" b="1" dirty="0"/>
              <a:t>Installing the AWS CLI on Windows”</a:t>
            </a:r>
          </a:p>
          <a:p>
            <a:endParaRPr lang="en-US" b="1" dirty="0"/>
          </a:p>
          <a:p>
            <a:r>
              <a:rPr lang="en-US" b="0" dirty="0"/>
              <a:t>In this video, I’ll show you how to install the AWS CLI on a Windows machine.</a:t>
            </a:r>
          </a:p>
          <a:p>
            <a:endParaRPr lang="en-US" b="1" dirty="0"/>
          </a:p>
          <a:p>
            <a:r>
              <a:rPr lang="en-US" b="1" dirty="0"/>
              <a:t>Google AWS CLI download, go here: https://docs.aws.amazon.com/cli/latest/userguide/getting-started-install.html</a:t>
            </a:r>
          </a:p>
          <a:p>
            <a:endParaRPr lang="en-US" b="0" dirty="0"/>
          </a:p>
          <a:p>
            <a:r>
              <a:rPr lang="en-US" b="0" dirty="0"/>
              <a:t>The latest is version 2, and then </a:t>
            </a:r>
            <a:r>
              <a:rPr lang="en-US" b="1" dirty="0"/>
              <a:t>expand Windows</a:t>
            </a:r>
          </a:p>
          <a:p>
            <a:endParaRPr lang="en-US" b="0" dirty="0"/>
          </a:p>
          <a:p>
            <a:r>
              <a:rPr lang="en-US" b="1" dirty="0"/>
              <a:t>Download the </a:t>
            </a:r>
            <a:r>
              <a:rPr lang="en-US" b="1" dirty="0" err="1"/>
              <a:t>MSI</a:t>
            </a:r>
            <a:r>
              <a:rPr lang="en-US" b="1" dirty="0"/>
              <a:t>, then run it</a:t>
            </a:r>
          </a:p>
          <a:p>
            <a:endParaRPr lang="en-US" b="0" dirty="0"/>
          </a:p>
          <a:p>
            <a:r>
              <a:rPr lang="en-US" b="1" dirty="0"/>
              <a:t>Go to </a:t>
            </a:r>
            <a:r>
              <a:rPr lang="en-US" b="1" dirty="0" err="1"/>
              <a:t>Start</a:t>
            </a:r>
            <a:r>
              <a:rPr lang="en-US" b="1" dirty="0" err="1">
                <a:sym typeface="Wingdings" panose="05000000000000000000" pitchFamily="2" charset="2"/>
              </a:rPr>
              <a:t>cmd</a:t>
            </a:r>
            <a:endParaRPr lang="en-US" b="1" dirty="0">
              <a:sym typeface="Wingdings" panose="05000000000000000000" pitchFamily="2" charset="2"/>
            </a:endParaRPr>
          </a:p>
          <a:p>
            <a:r>
              <a:rPr lang="en-US" b="1" dirty="0">
                <a:sym typeface="Wingdings" panose="05000000000000000000" pitchFamily="2" charset="2"/>
              </a:rPr>
              <a:t>Type </a:t>
            </a:r>
            <a:r>
              <a:rPr lang="en-US" b="1" dirty="0" err="1"/>
              <a:t>aws</a:t>
            </a:r>
            <a:r>
              <a:rPr lang="en-US" b="1" dirty="0"/>
              <a:t> –version </a:t>
            </a:r>
            <a:r>
              <a:rPr lang="en-US" dirty="0"/>
              <a:t>to ensure it installed properly; you should get output like this</a:t>
            </a:r>
          </a:p>
          <a:p>
            <a:endParaRPr lang="en-US" dirty="0"/>
          </a:p>
          <a:p>
            <a:r>
              <a:rPr lang="en-US" dirty="0"/>
              <a:t>Okay.  So that’s how to install the CLI, but you won’t be able to do much with it until we configure it.  So be sure you watch that upcoming video about how to Configure the AWS CLI.</a:t>
            </a:r>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932349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m2-05 = “</a:t>
            </a:r>
            <a:r>
              <a:rPr lang="en-US" sz="1200" b="1" dirty="0"/>
              <a:t>DEMO: </a:t>
            </a:r>
            <a:r>
              <a:rPr lang="en-US" b="1" dirty="0"/>
              <a:t>Installing the AWS CLI on Linux”</a:t>
            </a:r>
          </a:p>
          <a:p>
            <a:endParaRPr lang="en-US" b="1" dirty="0"/>
          </a:p>
          <a:p>
            <a:r>
              <a:rPr lang="en-US" b="1" dirty="0"/>
              <a:t>SETUP: Create a Linux EC2 instance with MATE UI and RDP open</a:t>
            </a:r>
          </a:p>
          <a:p>
            <a:pPr lvl="1"/>
            <a:r>
              <a:rPr lang="en-US" dirty="0"/>
              <a:t>Create new Linux 2 instance (search for “MATE” in the title, which is the Linux GUI)</a:t>
            </a:r>
          </a:p>
          <a:p>
            <a:pPr lvl="1"/>
            <a:r>
              <a:rPr lang="en-US" dirty="0"/>
              <a:t>Create new security group, add port for RDP 3389, from my IP</a:t>
            </a:r>
          </a:p>
          <a:p>
            <a:pPr lvl="1"/>
            <a:endParaRPr lang="en-US" dirty="0"/>
          </a:p>
          <a:p>
            <a:pPr lvl="1"/>
            <a:r>
              <a:rPr lang="en-US" dirty="0"/>
              <a:t>SSH into machine using EC2 Instance Connect (connect as ec2-user)</a:t>
            </a:r>
          </a:p>
          <a:p>
            <a:pPr lvl="1"/>
            <a:r>
              <a:rPr lang="en-US" dirty="0"/>
              <a:t>Do an update for the latest – must do this or get error about authentication not enabled when logging in??</a:t>
            </a:r>
          </a:p>
          <a:p>
            <a:pPr lvl="1"/>
            <a:r>
              <a:rPr lang="en-US" dirty="0"/>
              <a:t>	</a:t>
            </a:r>
            <a:r>
              <a:rPr lang="en-US" b="1" dirty="0" err="1"/>
              <a:t>sudo</a:t>
            </a:r>
            <a:r>
              <a:rPr lang="en-US" b="1" dirty="0"/>
              <a:t> yum update -y</a:t>
            </a:r>
          </a:p>
          <a:p>
            <a:pPr lvl="1"/>
            <a:endParaRPr lang="en-US" dirty="0"/>
          </a:p>
          <a:p>
            <a:pPr lvl="1"/>
            <a:r>
              <a:rPr lang="en-US" dirty="0"/>
              <a:t>Update password for ec2-user</a:t>
            </a:r>
          </a:p>
          <a:p>
            <a:pPr lvl="1"/>
            <a:r>
              <a:rPr lang="en-US" b="0" i="0" dirty="0">
                <a:solidFill>
                  <a:srgbClr val="16191F"/>
                </a:solidFill>
                <a:effectLst/>
                <a:latin typeface="Monaco"/>
              </a:rPr>
              <a:t>	</a:t>
            </a:r>
            <a:r>
              <a:rPr lang="en-US" b="1" i="0" dirty="0" err="1">
                <a:solidFill>
                  <a:srgbClr val="16191F"/>
                </a:solidFill>
                <a:effectLst/>
                <a:latin typeface="Monaco"/>
              </a:rPr>
              <a:t>sudo</a:t>
            </a:r>
            <a:r>
              <a:rPr lang="en-US" b="1" i="0" dirty="0">
                <a:solidFill>
                  <a:srgbClr val="16191F"/>
                </a:solidFill>
                <a:effectLst/>
                <a:latin typeface="Monaco"/>
              </a:rPr>
              <a:t> passwd ec2-user</a:t>
            </a:r>
          </a:p>
          <a:p>
            <a:pPr lvl="1"/>
            <a:r>
              <a:rPr lang="en-US" b="0" i="0" dirty="0">
                <a:solidFill>
                  <a:srgbClr val="16191F"/>
                </a:solidFill>
                <a:effectLst/>
                <a:latin typeface="Monaco"/>
              </a:rPr>
              <a:t>	Make it Erroneous123#</a:t>
            </a:r>
            <a:endParaRPr lang="en-US" dirty="0"/>
          </a:p>
          <a:p>
            <a:pPr lvl="1"/>
            <a:endParaRPr lang="en-US" dirty="0"/>
          </a:p>
          <a:p>
            <a:pPr lvl="1"/>
            <a:r>
              <a:rPr lang="en-US" b="1" dirty="0"/>
              <a:t>Get public IP address</a:t>
            </a:r>
          </a:p>
          <a:p>
            <a:pPr lvl="1"/>
            <a:r>
              <a:rPr lang="en-US" b="1" dirty="0"/>
              <a:t>Go to RDP client on my laptop</a:t>
            </a:r>
          </a:p>
          <a:p>
            <a:pPr lvl="1"/>
            <a:r>
              <a:rPr lang="en-US" dirty="0"/>
              <a:t>Before connecting, enter user name of ec2-user (have to click the options button to get this to display)</a:t>
            </a:r>
          </a:p>
          <a:p>
            <a:pPr lvl="1"/>
            <a:r>
              <a:rPr lang="en-US" dirty="0"/>
              <a:t>	If RDP session disconnects immediately, try rebooting instance</a:t>
            </a:r>
          </a:p>
          <a:p>
            <a:pPr lvl="1"/>
            <a:endParaRPr lang="en-US" dirty="0"/>
          </a:p>
          <a:p>
            <a:r>
              <a:rPr lang="en-US" b="1" dirty="0"/>
              <a:t>Open browser (Chromium) and Google AWS CLI download</a:t>
            </a:r>
          </a:p>
          <a:p>
            <a:r>
              <a:rPr lang="en-US" b="0" dirty="0"/>
              <a:t>	Don’t download the zip (use commands below)</a:t>
            </a:r>
          </a:p>
          <a:p>
            <a:r>
              <a:rPr lang="en-US" b="1" dirty="0"/>
              <a:t>Open MATE terminal and enter these commands (copy from download documentation):</a:t>
            </a:r>
          </a:p>
          <a:p>
            <a:r>
              <a:rPr lang="en-US" b="0" dirty="0"/>
              <a:t>	curl "https://awscli.amazonaws.com/awscli-exe-linux-x86_64.zip" -o "awscliv2.zip“</a:t>
            </a:r>
          </a:p>
          <a:p>
            <a:r>
              <a:rPr lang="en-US" b="0" dirty="0"/>
              <a:t>	unzip awscliv2.zip</a:t>
            </a:r>
          </a:p>
          <a:p>
            <a:r>
              <a:rPr lang="en-US" b="0" dirty="0"/>
              <a:t>	</a:t>
            </a:r>
            <a:r>
              <a:rPr lang="en-US" b="0" dirty="0" err="1"/>
              <a:t>sudo</a:t>
            </a:r>
            <a:r>
              <a:rPr lang="en-US" b="0" dirty="0"/>
              <a:t> ./</a:t>
            </a:r>
            <a:r>
              <a:rPr lang="en-US" b="0" dirty="0" err="1"/>
              <a:t>aws</a:t>
            </a:r>
            <a:r>
              <a:rPr lang="en-US" b="0" dirty="0"/>
              <a:t>/install</a:t>
            </a:r>
          </a:p>
          <a:p>
            <a:r>
              <a:rPr lang="en-US" b="0" dirty="0"/>
              <a:t>	</a:t>
            </a:r>
            <a:r>
              <a:rPr lang="en-US" b="0" dirty="0" err="1"/>
              <a:t>aws</a:t>
            </a:r>
            <a:r>
              <a:rPr lang="en-US" b="0" dirty="0"/>
              <a:t> --version</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So that’s how to install the CLI, but you won’t be able to do much with it until we configure it.  So be sure you watch that upcoming video about how to Configure the AWS CLI.</a:t>
            </a:r>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066075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m2-06 = “</a:t>
            </a:r>
            <a:r>
              <a:rPr lang="en-US" sz="1200" b="1" dirty="0"/>
              <a:t>DEMO: </a:t>
            </a:r>
            <a:r>
              <a:rPr lang="en-US" b="1" dirty="0"/>
              <a:t>Installing the AWS CLI on Mac”</a:t>
            </a:r>
          </a:p>
          <a:p>
            <a:endParaRPr lang="en-US" b="1" dirty="0"/>
          </a:p>
          <a:p>
            <a:r>
              <a:rPr lang="en-US" dirty="0"/>
              <a:t>Log in to Mac instance using </a:t>
            </a:r>
            <a:r>
              <a:rPr lang="en-US" dirty="0" err="1"/>
              <a:t>VNC</a:t>
            </a:r>
            <a:r>
              <a:rPr lang="en-US" dirty="0"/>
              <a:t> Viewer</a:t>
            </a:r>
          </a:p>
          <a:p>
            <a:endParaRPr lang="en-US" dirty="0"/>
          </a:p>
          <a:p>
            <a:r>
              <a:rPr lang="en-US" b="1" dirty="0"/>
              <a:t>Open browser and Google AWS CLI download</a:t>
            </a:r>
          </a:p>
          <a:p>
            <a:endParaRPr lang="en-US" b="0" dirty="0"/>
          </a:p>
          <a:p>
            <a:r>
              <a:rPr lang="en-US" b="1" dirty="0"/>
              <a:t>Follow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End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aws</a:t>
            </a:r>
            <a:r>
              <a:rPr lang="en-US" b="1" dirty="0"/>
              <a:t> --version</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So that’s how to install the CLI, but you won’t be able to do much with it until we configure it.  So be sure you watch that upcoming video about how to Configure the AWS CLI.</a:t>
            </a:r>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192257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m2-06 = “</a:t>
            </a:r>
            <a:r>
              <a:rPr lang="en-US" sz="1200" b="1" dirty="0"/>
              <a:t>DEMO: </a:t>
            </a:r>
            <a:r>
              <a:rPr lang="en-US" b="1" dirty="0"/>
              <a:t>Configuring the CLI on Linux, Windows and Mac”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right.  You’ve got the AWS CLI installed on whatever your operating system is—whether it’s Windows, Mac or Linux, but if you try to do something with it—like list your S3 buckets out (</a:t>
            </a:r>
            <a:r>
              <a:rPr lang="en-US" b="1" dirty="0" err="1">
                <a:solidFill>
                  <a:srgbClr val="000000"/>
                </a:solidFill>
                <a:effectLst/>
              </a:rPr>
              <a:t>aws</a:t>
            </a:r>
            <a:r>
              <a:rPr lang="en-US" b="1" dirty="0"/>
              <a:t> </a:t>
            </a:r>
            <a:r>
              <a:rPr lang="en-US" b="1" dirty="0">
                <a:solidFill>
                  <a:srgbClr val="000000"/>
                </a:solidFill>
                <a:effectLst/>
              </a:rPr>
              <a:t>s3api</a:t>
            </a:r>
            <a:r>
              <a:rPr lang="en-US" b="1" dirty="0"/>
              <a:t> </a:t>
            </a:r>
            <a:r>
              <a:rPr lang="en-US" b="1" dirty="0">
                <a:solidFill>
                  <a:srgbClr val="004461"/>
                </a:solidFill>
                <a:effectLst/>
              </a:rPr>
              <a:t>list</a:t>
            </a:r>
            <a:r>
              <a:rPr lang="en-US" b="1" dirty="0">
                <a:solidFill>
                  <a:srgbClr val="582800"/>
                </a:solidFill>
                <a:effectLst/>
              </a:rPr>
              <a:t>-</a:t>
            </a:r>
            <a:r>
              <a:rPr lang="en-US" b="1" dirty="0">
                <a:solidFill>
                  <a:srgbClr val="000000"/>
                </a:solidFill>
                <a:effectLst/>
              </a:rPr>
              <a:t>buckets, </a:t>
            </a:r>
            <a:r>
              <a:rPr lang="en-US" b="1" dirty="0"/>
              <a:t>show this</a:t>
            </a:r>
            <a:r>
              <a:rPr lang="en-US" dirty="0"/>
              <a:t>), you’ll see that it doesn’t work, and it prompts you for credentials.  And even a helpful command that we need to run “</a:t>
            </a:r>
            <a:r>
              <a:rPr lang="en-US" dirty="0" err="1"/>
              <a:t>aws</a:t>
            </a:r>
            <a:r>
              <a:rPr lang="en-US" dirty="0"/>
              <a:t> configure.”  So let’s do that.</a:t>
            </a:r>
          </a:p>
          <a:p>
            <a:endParaRPr lang="en-US" dirty="0"/>
          </a:p>
          <a:p>
            <a:r>
              <a:rPr lang="en-US" dirty="0"/>
              <a:t>Now, it’s going to prompt you for four things here: (use callouts to show):</a:t>
            </a:r>
          </a:p>
          <a:p>
            <a:pPr algn="l">
              <a:buFont typeface="Arial" panose="020B0604020202020204" pitchFamily="34" charset="0"/>
              <a:buChar char="•"/>
            </a:pPr>
            <a:r>
              <a:rPr lang="en-US" b="0" i="0" u="none" strike="noStrike" dirty="0">
                <a:solidFill>
                  <a:srgbClr val="16191F"/>
                </a:solidFill>
                <a:effectLst/>
                <a:latin typeface="inherit"/>
                <a:hlinkClick r:id="rId3"/>
              </a:rPr>
              <a:t>Access key ID</a:t>
            </a:r>
            <a:endParaRPr lang="en-US" b="0" i="0" u="none" strike="noStrike" dirty="0">
              <a:solidFill>
                <a:srgbClr val="16191F"/>
              </a:solidFill>
              <a:effectLst/>
              <a:latin typeface="inherit"/>
            </a:endParaRPr>
          </a:p>
          <a:p>
            <a:pPr algn="l">
              <a:buFont typeface="Arial" panose="020B0604020202020204" pitchFamily="34" charset="0"/>
              <a:buChar char="•"/>
            </a:pPr>
            <a:r>
              <a:rPr lang="en-US" b="0" i="0" u="none" strike="noStrike" dirty="0">
                <a:solidFill>
                  <a:srgbClr val="16191F"/>
                </a:solidFill>
                <a:effectLst/>
                <a:latin typeface="inherit"/>
                <a:hlinkClick r:id="rId3"/>
              </a:rPr>
              <a:t>Secret access key</a:t>
            </a:r>
            <a:endParaRPr lang="en-US" b="0" i="0" u="none" strike="noStrike" dirty="0">
              <a:solidFill>
                <a:srgbClr val="16191F"/>
              </a:solidFill>
              <a:effectLst/>
              <a:latin typeface="inherit"/>
            </a:endParaRPr>
          </a:p>
          <a:p>
            <a:pPr algn="l">
              <a:buFont typeface="Arial" panose="020B0604020202020204" pitchFamily="34" charset="0"/>
              <a:buChar char="•"/>
            </a:pPr>
            <a:r>
              <a:rPr lang="en-US" b="0" i="0" u="none" strike="noStrike" dirty="0">
                <a:solidFill>
                  <a:srgbClr val="16191F"/>
                </a:solidFill>
                <a:effectLst/>
                <a:latin typeface="inherit"/>
                <a:hlinkClick r:id="rId4"/>
              </a:rPr>
              <a:t>AWS Region</a:t>
            </a:r>
            <a:endParaRPr lang="en-US" b="0" i="0" u="none" strike="noStrike" dirty="0">
              <a:solidFill>
                <a:srgbClr val="16191F"/>
              </a:solidFill>
              <a:effectLst/>
              <a:latin typeface="inherit"/>
            </a:endParaRPr>
          </a:p>
          <a:p>
            <a:pPr algn="l">
              <a:buFont typeface="Arial" panose="020B0604020202020204" pitchFamily="34" charset="0"/>
              <a:buChar char="•"/>
            </a:pPr>
            <a:r>
              <a:rPr lang="en-US" b="0" i="0" u="none" strike="noStrike" dirty="0">
                <a:solidFill>
                  <a:srgbClr val="16191F"/>
                </a:solidFill>
                <a:effectLst/>
                <a:latin typeface="inherit"/>
                <a:hlinkClick r:id="rId5"/>
              </a:rPr>
              <a:t>Output format</a:t>
            </a:r>
            <a:endParaRPr lang="en-US" b="0" i="0" u="none" strike="noStrike" dirty="0">
              <a:solidFill>
                <a:srgbClr val="16191F"/>
              </a:solidFill>
              <a:effectLst/>
              <a:latin typeface="inherit"/>
            </a:endParaRPr>
          </a:p>
          <a:p>
            <a:endParaRPr lang="en-US" dirty="0"/>
          </a:p>
          <a:p>
            <a:r>
              <a:rPr lang="en-US" dirty="0"/>
              <a:t>Let’s talk about the first two—the access key ID and secret access key.  These are required for any kind of programmatic access in AWS, and they’re used to sign the requests you make to AWS.</a:t>
            </a:r>
          </a:p>
          <a:p>
            <a:endParaRPr lang="en-US" dirty="0"/>
          </a:p>
          <a:p>
            <a:r>
              <a:rPr lang="en-US" dirty="0"/>
              <a:t>To get the ID and key, let’s go into the </a:t>
            </a:r>
            <a:r>
              <a:rPr lang="en-US" b="1" dirty="0"/>
              <a:t>AWS </a:t>
            </a:r>
            <a:r>
              <a:rPr lang="en-US" b="1" dirty="0" err="1"/>
              <a:t>Console</a:t>
            </a:r>
            <a:r>
              <a:rPr lang="en-US" b="1" dirty="0" err="1">
                <a:sym typeface="Wingdings" panose="05000000000000000000" pitchFamily="2" charset="2"/>
              </a:rPr>
              <a:t>IAMYour</a:t>
            </a:r>
            <a:r>
              <a:rPr lang="en-US" b="1" dirty="0">
                <a:sym typeface="Wingdings" panose="05000000000000000000" pitchFamily="2" charset="2"/>
              </a:rPr>
              <a:t> user account</a:t>
            </a:r>
            <a:endParaRPr lang="en-US" b="1" dirty="0"/>
          </a:p>
          <a:p>
            <a:endParaRPr lang="en-US" b="1" dirty="0"/>
          </a:p>
          <a:p>
            <a:r>
              <a:rPr lang="en-US" b="0" dirty="0"/>
              <a:t>Now, a super important note here.  I’m logged in as an IAM user with admin permissions.  I’m NOT using my root account.  As a best practice, you generally don’t want to use the root account for any kind of day-to-day work.  Use an IAM user instead with the least amount of privileges you need to accomplish your tasks.  So I’m just logged in as an IAM user admin now.</a:t>
            </a:r>
          </a:p>
          <a:p>
            <a:endParaRPr lang="en-US" b="0" dirty="0"/>
          </a:p>
          <a:p>
            <a:r>
              <a:rPr lang="en-US" b="0" dirty="0"/>
              <a:t>Click on </a:t>
            </a:r>
            <a:r>
              <a:rPr lang="en-US" b="1" dirty="0"/>
              <a:t>Security Credentials </a:t>
            </a:r>
            <a:r>
              <a:rPr lang="en-US" b="0" dirty="0"/>
              <a:t>and then </a:t>
            </a:r>
            <a:r>
              <a:rPr lang="en-US" b="1" dirty="0"/>
              <a:t>Create access key.</a:t>
            </a:r>
          </a:p>
          <a:p>
            <a:endParaRPr lang="en-US" b="1" dirty="0"/>
          </a:p>
          <a:p>
            <a:r>
              <a:rPr lang="en-US" dirty="0"/>
              <a:t>Once you do that, you’ll get a few messages that are worth repeating here.  These keys should be treated like any other passwords or credentials you have—don’t share them with others and definitely don’t post them on public platforms GitHub or otherwise check them into your source control system.</a:t>
            </a:r>
          </a:p>
          <a:p>
            <a:endParaRPr lang="en-US" dirty="0"/>
          </a:p>
          <a:p>
            <a:r>
              <a:rPr lang="en-US" dirty="0"/>
              <a:t>Also, this is the ONLY time the keys can be viewed or downloaded.  If you lose the keys, you can’t retrieve them, but you can always come back here and create new keys, though you can only have a maximum of two access keys at a time.</a:t>
            </a:r>
          </a:p>
          <a:p>
            <a:endParaRPr lang="en-US" dirty="0"/>
          </a:p>
          <a:p>
            <a:r>
              <a:rPr lang="en-US" dirty="0"/>
              <a:t>So let me copy these into our CLI prompt… (</a:t>
            </a:r>
            <a:r>
              <a:rPr lang="en-US" b="1" dirty="0"/>
              <a:t>copy ID and secret access key</a:t>
            </a:r>
            <a:r>
              <a:rPr lang="en-US" dirty="0"/>
              <a:t>) (I WILL invalidate these just as soon as I’m done, so it’s fine for you to see them right here)</a:t>
            </a:r>
          </a:p>
          <a:p>
            <a:endParaRPr lang="en-US" dirty="0"/>
          </a:p>
          <a:p>
            <a:r>
              <a:rPr lang="en-US" dirty="0"/>
              <a:t>Next up, we need the default region.  This will vary depending where you are in the world.  If you need to check the options, come into the console here.</a:t>
            </a:r>
          </a:p>
          <a:p>
            <a:r>
              <a:rPr lang="en-US" dirty="0"/>
              <a:t>us-west-2</a:t>
            </a:r>
          </a:p>
          <a:p>
            <a:endParaRPr lang="en-US" dirty="0"/>
          </a:p>
          <a:p>
            <a:r>
              <a:rPr lang="en-US" dirty="0"/>
              <a:t>And finally, the output format—here you get to pick how the results in the CLI are formatted.  The default is JSON, if you don’t specify anything, but you can also choose YAML, YAML-stream, TEXT or TABLE.</a:t>
            </a:r>
          </a:p>
          <a:p>
            <a:r>
              <a:rPr lang="en-US" dirty="0"/>
              <a:t>Enter </a:t>
            </a:r>
            <a:r>
              <a:rPr lang="en-US" b="1" dirty="0"/>
              <a:t>json (HAS to be lower case)</a:t>
            </a:r>
          </a:p>
          <a:p>
            <a:endParaRPr lang="en-US" dirty="0"/>
          </a:p>
          <a:p>
            <a:r>
              <a:rPr lang="en-US" dirty="0"/>
              <a:t>Okay, so we should be good to go.</a:t>
            </a:r>
          </a:p>
          <a:p>
            <a:endParaRPr lang="en-US" dirty="0"/>
          </a:p>
          <a:p>
            <a:r>
              <a:rPr lang="en-US" dirty="0"/>
              <a:t>Now, behind the scenes, what happened is the CLI stored the configuration and credential information in a local file in your home directory.  The location of this will depend on your operating system.  In Windows, it’s </a:t>
            </a:r>
            <a:r>
              <a:rPr lang="en-US" b="1" dirty="0"/>
              <a:t>%</a:t>
            </a:r>
            <a:r>
              <a:rPr lang="en-US" b="1" dirty="0" err="1"/>
              <a:t>UserProfile</a:t>
            </a:r>
            <a:r>
              <a:rPr lang="en-US" b="1" dirty="0"/>
              <a:t>% and then a folder called .</a:t>
            </a:r>
            <a:r>
              <a:rPr lang="en-US" b="1" dirty="0" err="1"/>
              <a:t>aws</a:t>
            </a:r>
            <a:r>
              <a:rPr lang="en-US" b="1" dirty="0"/>
              <a:t>.</a:t>
            </a:r>
            <a:r>
              <a:rPr lang="en-US" dirty="0"/>
              <a:t>  On Unix-based systems, it’ll be $HOME or ~ (tilde). And here you’ll see the files for config and credentials.  And if you </a:t>
            </a:r>
            <a:r>
              <a:rPr lang="en-US" b="1" dirty="0"/>
              <a:t>open them up</a:t>
            </a:r>
            <a:r>
              <a:rPr lang="en-US" dirty="0"/>
              <a:t>, there’s the information we entered.</a:t>
            </a:r>
          </a:p>
          <a:p>
            <a:endParaRPr lang="en-US" dirty="0"/>
          </a:p>
          <a:p>
            <a:r>
              <a:rPr lang="en-US" dirty="0"/>
              <a:t>And so in the future when you open the CLI again and use it, it’s going to pull the information from these files to get you connected and execute the commands against AWS.</a:t>
            </a:r>
          </a:p>
          <a:p>
            <a:endParaRPr lang="en-US" dirty="0"/>
          </a:p>
          <a:p>
            <a:r>
              <a:rPr lang="en-US" dirty="0"/>
              <a:t>All right.  Finally, let’s test that everything works as expected.</a:t>
            </a:r>
          </a:p>
          <a:p>
            <a:endParaRPr lang="en-US" dirty="0"/>
          </a:p>
          <a:p>
            <a:r>
              <a:rPr lang="en-US" dirty="0"/>
              <a:t>I have some S3 buckets I had created previously (</a:t>
            </a:r>
            <a:r>
              <a:rPr lang="en-US" b="1" dirty="0"/>
              <a:t>show in the Console)</a:t>
            </a:r>
            <a:r>
              <a:rPr lang="en-US" dirty="0"/>
              <a:t>.</a:t>
            </a:r>
          </a:p>
          <a:p>
            <a:endParaRPr lang="en-US" dirty="0"/>
          </a:p>
          <a:p>
            <a:r>
              <a:rPr lang="en-US" dirty="0"/>
              <a:t>Let’s use the CLI to list out those buckets.</a:t>
            </a:r>
          </a:p>
          <a:p>
            <a:r>
              <a:rPr lang="en-US" b="1" dirty="0" err="1">
                <a:solidFill>
                  <a:srgbClr val="000000"/>
                </a:solidFill>
                <a:effectLst/>
              </a:rPr>
              <a:t>aws</a:t>
            </a:r>
            <a:r>
              <a:rPr lang="en-US" b="1" dirty="0"/>
              <a:t> </a:t>
            </a:r>
            <a:r>
              <a:rPr lang="en-US" b="1" dirty="0">
                <a:solidFill>
                  <a:srgbClr val="000000"/>
                </a:solidFill>
                <a:effectLst/>
              </a:rPr>
              <a:t>s3api</a:t>
            </a:r>
            <a:r>
              <a:rPr lang="en-US" b="1" dirty="0"/>
              <a:t> </a:t>
            </a:r>
            <a:r>
              <a:rPr lang="en-US" b="1" dirty="0">
                <a:solidFill>
                  <a:srgbClr val="004461"/>
                </a:solidFill>
                <a:effectLst/>
              </a:rPr>
              <a:t>list</a:t>
            </a:r>
            <a:r>
              <a:rPr lang="en-US" b="1" dirty="0">
                <a:solidFill>
                  <a:srgbClr val="582800"/>
                </a:solidFill>
                <a:effectLst/>
              </a:rPr>
              <a:t>-</a:t>
            </a:r>
            <a:r>
              <a:rPr lang="en-US" b="1" dirty="0">
                <a:solidFill>
                  <a:srgbClr val="000000"/>
                </a:solidFill>
                <a:effectLst/>
              </a:rPr>
              <a:t>buckets</a:t>
            </a:r>
            <a:endParaRPr lang="en-US" b="1" dirty="0"/>
          </a:p>
          <a:p>
            <a:endParaRPr lang="en-US" dirty="0"/>
          </a:p>
          <a:p>
            <a:r>
              <a:rPr lang="en-US" dirty="0"/>
              <a:t>And voila, it all works!  So the CLI is configured and ready to use.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645844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m2-07 = “</a:t>
            </a:r>
            <a:r>
              <a:rPr lang="en-US" sz="1200" b="1" dirty="0"/>
              <a:t>DEMO: </a:t>
            </a:r>
            <a:r>
              <a:rPr lang="en-US" b="1" dirty="0"/>
              <a:t>Working with AWS </a:t>
            </a:r>
            <a:r>
              <a:rPr lang="en-US" b="1" dirty="0" err="1"/>
              <a:t>CloudShell</a:t>
            </a:r>
            <a:r>
              <a:rPr lang="en-US" b="1" dirty="0"/>
              <a:t>”</a:t>
            </a:r>
          </a:p>
          <a:p>
            <a:endParaRPr lang="en-US" dirty="0"/>
          </a:p>
          <a:p>
            <a:r>
              <a:rPr lang="en-US" b="1" dirty="0"/>
              <a:t>Start in Console on home page.</a:t>
            </a:r>
          </a:p>
          <a:p>
            <a:endParaRPr lang="en-US" dirty="0"/>
          </a:p>
          <a:p>
            <a:r>
              <a:rPr lang="en-US" dirty="0"/>
              <a:t>We saw how to configure the AWS CLI when it’s running on your local computer—having to configure it with your credentials.</a:t>
            </a:r>
          </a:p>
          <a:p>
            <a:endParaRPr lang="en-US" dirty="0"/>
          </a:p>
          <a:p>
            <a:r>
              <a:rPr lang="en-US" dirty="0"/>
              <a:t>But there’s actually an easier way to do all of that, and that’s with </a:t>
            </a:r>
            <a:r>
              <a:rPr lang="en-US" dirty="0" err="1"/>
              <a:t>CloudShell</a:t>
            </a:r>
            <a:r>
              <a:rPr lang="en-US" dirty="0"/>
              <a:t>.  </a:t>
            </a:r>
            <a:r>
              <a:rPr lang="en-US" b="1" dirty="0"/>
              <a:t>Click </a:t>
            </a:r>
            <a:r>
              <a:rPr lang="en-US" b="1" dirty="0" err="1"/>
              <a:t>CloudShell</a:t>
            </a:r>
            <a:r>
              <a:rPr lang="en-US" dirty="0"/>
              <a:t>.  Now, if you don’t see this option in your browser, it might not be available in your region.  If you </a:t>
            </a:r>
            <a:r>
              <a:rPr lang="en-US" b="1" dirty="0"/>
              <a:t>Google “</a:t>
            </a:r>
            <a:r>
              <a:rPr lang="en-US" b="1" dirty="0" err="1"/>
              <a:t>aws</a:t>
            </a:r>
            <a:r>
              <a:rPr lang="en-US" b="1" dirty="0"/>
              <a:t> </a:t>
            </a:r>
            <a:r>
              <a:rPr lang="en-US" b="1" dirty="0" err="1"/>
              <a:t>cloudshell</a:t>
            </a:r>
            <a:r>
              <a:rPr lang="en-US" b="1" dirty="0"/>
              <a:t> region availability,” </a:t>
            </a:r>
            <a:r>
              <a:rPr lang="en-US" dirty="0"/>
              <a:t>you’ll eventually get to https://docs.aws.amazon.com/general/latest/gr/cloudshell.html.   So if you’re in a different region, you’ll need to toggle to one of those regions where it’s available.  I’m in </a:t>
            </a:r>
            <a:r>
              <a:rPr lang="en-US" b="1" dirty="0"/>
              <a:t>us-east-2 (</a:t>
            </a:r>
            <a:r>
              <a:rPr lang="en-US" dirty="0"/>
              <a:t>or whatever) where it IS available.</a:t>
            </a:r>
          </a:p>
          <a:p>
            <a:endParaRPr lang="en-US" dirty="0"/>
          </a:p>
          <a:p>
            <a:r>
              <a:rPr lang="en-US" dirty="0"/>
              <a:t>And as you’ll see from the pop-up window here, AWS </a:t>
            </a:r>
            <a:r>
              <a:rPr lang="en-US" dirty="0" err="1"/>
              <a:t>CloudShell</a:t>
            </a:r>
            <a:r>
              <a:rPr lang="en-US" dirty="0"/>
              <a:t> is a browser-based shell where you can access your AWS resources on the command line, with various tools already installed.  So it’s basically the same as the CLI we saw a second ago on my local computer, but in the browser.  And right away, you’ll see you can issue commands like </a:t>
            </a:r>
            <a:r>
              <a:rPr lang="en-US" b="1" dirty="0" err="1"/>
              <a:t>aws</a:t>
            </a:r>
            <a:r>
              <a:rPr lang="en-US" b="1" dirty="0"/>
              <a:t> –version</a:t>
            </a:r>
            <a:r>
              <a:rPr lang="en-US" dirty="0"/>
              <a:t>.   Or </a:t>
            </a:r>
            <a:r>
              <a:rPr lang="en-US" b="1" dirty="0" err="1">
                <a:solidFill>
                  <a:srgbClr val="000000"/>
                </a:solidFill>
                <a:effectLst/>
              </a:rPr>
              <a:t>aws</a:t>
            </a:r>
            <a:r>
              <a:rPr lang="en-US" b="1" dirty="0"/>
              <a:t> </a:t>
            </a:r>
            <a:r>
              <a:rPr lang="en-US" b="1" dirty="0">
                <a:solidFill>
                  <a:srgbClr val="000000"/>
                </a:solidFill>
                <a:effectLst/>
              </a:rPr>
              <a:t>s3api</a:t>
            </a:r>
            <a:r>
              <a:rPr lang="en-US" b="1" dirty="0"/>
              <a:t> </a:t>
            </a:r>
            <a:r>
              <a:rPr lang="en-US" b="1" dirty="0">
                <a:solidFill>
                  <a:srgbClr val="004461"/>
                </a:solidFill>
                <a:effectLst/>
              </a:rPr>
              <a:t>list</a:t>
            </a:r>
            <a:r>
              <a:rPr lang="en-US" b="1" dirty="0">
                <a:solidFill>
                  <a:srgbClr val="582800"/>
                </a:solidFill>
                <a:effectLst/>
              </a:rPr>
              <a:t>-</a:t>
            </a:r>
            <a:r>
              <a:rPr lang="en-US" b="1" dirty="0">
                <a:solidFill>
                  <a:srgbClr val="000000"/>
                </a:solidFill>
                <a:effectLst/>
              </a:rPr>
              <a:t>buckets</a:t>
            </a:r>
            <a:r>
              <a:rPr lang="en-US" b="0" dirty="0">
                <a:solidFill>
                  <a:srgbClr val="000000"/>
                </a:solidFill>
                <a:effectLst/>
              </a:rPr>
              <a:t>, and you don’t have to do that </a:t>
            </a:r>
            <a:r>
              <a:rPr lang="en-US" b="0" dirty="0" err="1">
                <a:solidFill>
                  <a:srgbClr val="000000"/>
                </a:solidFill>
                <a:effectLst/>
              </a:rPr>
              <a:t>aws</a:t>
            </a:r>
            <a:r>
              <a:rPr lang="en-US" b="0" dirty="0">
                <a:solidFill>
                  <a:srgbClr val="000000"/>
                </a:solidFill>
                <a:effectLst/>
              </a:rPr>
              <a:t> configure step with credentials and so on.  That’s because it’s basically done that work for you behind the scenes.  So the credentials you used to log into the console here, it’s taking those credentials and that’s how it’s authenticating you in to use </a:t>
            </a:r>
            <a:r>
              <a:rPr lang="en-US" b="0" dirty="0" err="1">
                <a:solidFill>
                  <a:srgbClr val="000000"/>
                </a:solidFill>
                <a:effectLst/>
              </a:rPr>
              <a:t>CloudShell</a:t>
            </a:r>
            <a:r>
              <a:rPr lang="en-US" b="0" dirty="0">
                <a:solidFill>
                  <a:srgbClr val="000000"/>
                </a:solidFill>
                <a:effectLst/>
              </a:rPr>
              <a:t>.</a:t>
            </a:r>
          </a:p>
          <a:p>
            <a:endParaRPr lang="en-US" b="0" dirty="0">
              <a:solidFill>
                <a:srgbClr val="000000"/>
              </a:solidFill>
              <a:effectLst/>
            </a:endParaRPr>
          </a:p>
          <a:p>
            <a:r>
              <a:rPr lang="en-US" b="0" dirty="0">
                <a:solidFill>
                  <a:srgbClr val="000000"/>
                </a:solidFill>
                <a:effectLst/>
              </a:rPr>
              <a:t>You can also </a:t>
            </a:r>
            <a:r>
              <a:rPr lang="en-US" b="1" dirty="0">
                <a:solidFill>
                  <a:srgbClr val="000000"/>
                </a:solidFill>
                <a:effectLst/>
              </a:rPr>
              <a:t>open new tabs</a:t>
            </a:r>
            <a:r>
              <a:rPr lang="en-US" b="0" dirty="0">
                <a:solidFill>
                  <a:srgbClr val="000000"/>
                </a:solidFill>
                <a:effectLst/>
              </a:rPr>
              <a:t>, so easily getting a second instance of the shell.  Increase font size and so on.</a:t>
            </a:r>
          </a:p>
          <a:p>
            <a:endParaRPr lang="en-US" b="0" dirty="0">
              <a:solidFill>
                <a:srgbClr val="000000"/>
              </a:solidFill>
              <a:effectLst/>
            </a:endParaRPr>
          </a:p>
          <a:p>
            <a:r>
              <a:rPr lang="en-US" b="0" dirty="0">
                <a:solidFill>
                  <a:srgbClr val="000000"/>
                </a:solidFill>
                <a:effectLst/>
              </a:rPr>
              <a:t>There’s also persistent storage behind this, meaning if do something like this:</a:t>
            </a:r>
          </a:p>
          <a:p>
            <a:r>
              <a:rPr lang="en-US" b="0" dirty="0">
                <a:solidFill>
                  <a:srgbClr val="000000"/>
                </a:solidFill>
                <a:effectLst/>
              </a:rPr>
              <a:t>	</a:t>
            </a:r>
            <a:r>
              <a:rPr lang="en-US" b="1" dirty="0">
                <a:solidFill>
                  <a:srgbClr val="000000"/>
                </a:solidFill>
                <a:effectLst/>
              </a:rPr>
              <a:t>echo “hello world" &gt; demo.txt</a:t>
            </a:r>
          </a:p>
          <a:p>
            <a:endParaRPr lang="en-US" b="0" dirty="0">
              <a:solidFill>
                <a:srgbClr val="000000"/>
              </a:solidFill>
              <a:effectLst/>
            </a:endParaRPr>
          </a:p>
          <a:p>
            <a:r>
              <a:rPr lang="en-US" b="0" dirty="0">
                <a:solidFill>
                  <a:srgbClr val="000000"/>
                </a:solidFill>
                <a:effectLst/>
              </a:rPr>
              <a:t>This will create a file called demo.txt, and inside of it will be the words “Hello World.”  If you do an </a:t>
            </a:r>
            <a:r>
              <a:rPr lang="en-US" b="1" dirty="0">
                <a:solidFill>
                  <a:srgbClr val="000000"/>
                </a:solidFill>
                <a:effectLst/>
              </a:rPr>
              <a:t>ls</a:t>
            </a:r>
            <a:r>
              <a:rPr lang="en-US" b="0" dirty="0">
                <a:solidFill>
                  <a:srgbClr val="000000"/>
                </a:solidFill>
                <a:effectLst/>
              </a:rPr>
              <a:t>, then that will list your files (showing demo.txt).  And if you end this </a:t>
            </a:r>
            <a:r>
              <a:rPr lang="en-US" b="0" dirty="0" err="1">
                <a:solidFill>
                  <a:srgbClr val="000000"/>
                </a:solidFill>
                <a:effectLst/>
              </a:rPr>
              <a:t>CloudShell</a:t>
            </a:r>
            <a:r>
              <a:rPr lang="en-US" b="0" dirty="0">
                <a:solidFill>
                  <a:srgbClr val="000000"/>
                </a:solidFill>
                <a:effectLst/>
              </a:rPr>
              <a:t> session (</a:t>
            </a:r>
            <a:r>
              <a:rPr lang="en-US" b="1" dirty="0">
                <a:solidFill>
                  <a:srgbClr val="000000"/>
                </a:solidFill>
                <a:effectLst/>
              </a:rPr>
              <a:t>close</a:t>
            </a:r>
            <a:r>
              <a:rPr lang="en-US" b="0" dirty="0">
                <a:solidFill>
                  <a:srgbClr val="000000"/>
                </a:solidFill>
                <a:effectLst/>
              </a:rPr>
              <a:t>), those files will still be there, and you get up to 1GB storage per region.  You can download and upload files.  </a:t>
            </a:r>
            <a:r>
              <a:rPr lang="en-US" b="1" dirty="0">
                <a:solidFill>
                  <a:srgbClr val="000000"/>
                </a:solidFill>
                <a:effectLst/>
              </a:rPr>
              <a:t>Download demo.txt to desktop and open it</a:t>
            </a:r>
            <a:r>
              <a:rPr lang="en-US" b="0" dirty="0">
                <a:solidFill>
                  <a:srgbClr val="000000"/>
                </a:solidFill>
                <a:effectLst/>
              </a:rPr>
              <a:t>.</a:t>
            </a:r>
          </a:p>
          <a:p>
            <a:endParaRPr lang="en-US" b="0" dirty="0">
              <a:solidFill>
                <a:srgbClr val="000000"/>
              </a:solidFill>
              <a:effectLst/>
            </a:endParaRPr>
          </a:p>
          <a:p>
            <a:r>
              <a:rPr lang="en-US" b="0" dirty="0">
                <a:solidFill>
                  <a:srgbClr val="000000"/>
                </a:solidFill>
                <a:effectLst/>
              </a:rPr>
              <a:t>But in short, this is an easy alternative to using your local terminal for issuing commands against your AWS resources.</a:t>
            </a:r>
          </a:p>
          <a:p>
            <a:endParaRPr lang="en-US" b="0" dirty="0">
              <a:solidFill>
                <a:srgbClr val="000000"/>
              </a:solidFill>
              <a:effectLst/>
            </a:endParaRPr>
          </a:p>
          <a:p>
            <a:r>
              <a:rPr lang="en-US" b="1" dirty="0">
                <a:solidFill>
                  <a:srgbClr val="000000"/>
                </a:solidFill>
                <a:effectLst/>
              </a:rPr>
              <a:t>Delete the files afterwards</a:t>
            </a:r>
          </a:p>
          <a:p>
            <a:r>
              <a:rPr lang="en-US" b="0" dirty="0">
                <a:solidFill>
                  <a:srgbClr val="000000"/>
                </a:solidFill>
                <a:effectLst/>
              </a:rPr>
              <a:t>	</a:t>
            </a:r>
            <a:r>
              <a:rPr lang="en-US" b="1" dirty="0">
                <a:solidFill>
                  <a:srgbClr val="000000"/>
                </a:solidFill>
                <a:effectLst/>
              </a:rPr>
              <a:t>rm demo.txt</a:t>
            </a:r>
          </a:p>
          <a:p>
            <a:endParaRPr lang="en-US" b="0" dirty="0">
              <a:solidFill>
                <a:srgbClr val="000000"/>
              </a:solidFill>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24804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m2-10 = “Cloud Practitioner Refresher: Important Points to Remember”</a:t>
            </a:r>
          </a:p>
          <a:p>
            <a:endParaRPr lang="en-US" dirty="0"/>
          </a:p>
          <a:p>
            <a:r>
              <a:rPr lang="en-US" dirty="0"/>
              <a:t>As we close up this module, let’s recap the important points from this refresher.</a:t>
            </a:r>
          </a:p>
          <a:p>
            <a:endParaRPr lang="en-US" dirty="0"/>
          </a:p>
          <a:p>
            <a:r>
              <a:rPr lang="en-US" dirty="0"/>
              <a:t>FOUNDATIONAL SERVICES</a:t>
            </a:r>
          </a:p>
          <a:p>
            <a:r>
              <a:rPr lang="en-US" dirty="0"/>
              <a:t>Compute: Elastic Compute Cloud (EC2)</a:t>
            </a:r>
          </a:p>
          <a:p>
            <a:r>
              <a:rPr lang="en-US" dirty="0"/>
              <a:t>Database: Relational Database Service (</a:t>
            </a:r>
            <a:r>
              <a:rPr lang="en-US" dirty="0" err="1"/>
              <a:t>RDS</a:t>
            </a:r>
            <a:r>
              <a:rPr lang="en-US" dirty="0"/>
              <a:t>) and DynamoDB</a:t>
            </a:r>
          </a:p>
          <a:p>
            <a:r>
              <a:rPr lang="en-US" dirty="0"/>
              <a:t>Storage: Simple Storage Service (S3)</a:t>
            </a:r>
          </a:p>
          <a:p>
            <a:r>
              <a:rPr lang="en-US" dirty="0"/>
              <a:t>Networking: Virtual Private Cloud (</a:t>
            </a:r>
            <a:r>
              <a:rPr lang="en-US" dirty="0" err="1"/>
              <a:t>VPC</a:t>
            </a:r>
            <a:r>
              <a:rPr lang="en-US" dirty="0"/>
              <a:t>)</a:t>
            </a:r>
          </a:p>
          <a:p>
            <a:r>
              <a:rPr lang="en-US" dirty="0"/>
              <a:t>Security: Identity and Access Management (IAM)</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445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terminology, just to recap on regions and availability zones.</a:t>
            </a:r>
          </a:p>
          <a:p>
            <a:endParaRPr lang="en-US" baseline="0" dirty="0"/>
          </a:p>
          <a:p>
            <a:r>
              <a:rPr lang="en-US" baseline="0" dirty="0"/>
              <a:t>A </a:t>
            </a:r>
            <a:r>
              <a:rPr lang="en-US" sz="1200" dirty="0"/>
              <a:t>region is a geographical part of the world—like us-east-2 or eu-west-1.  And it’s divided into two or more Availability Zones. An Availability Zone corresponds with a physically isolated datacenter in the geographic region, and that’s where you deploy your resources.</a:t>
            </a:r>
          </a:p>
          <a:p>
            <a:endParaRPr lang="en-US" sz="1200" dirty="0"/>
          </a:p>
          <a:p>
            <a:r>
              <a:rPr lang="en-US" sz="1200" dirty="0"/>
              <a:t>We also talked about Edge locations, which are used for CloudFront—the content delivery network—to get content closer to customers—things like video files.</a:t>
            </a:r>
          </a:p>
          <a:p>
            <a:endParaRPr lang="en-US" sz="1200" dirty="0"/>
          </a:p>
          <a:p>
            <a:r>
              <a:rPr lang="en-US" sz="1200" dirty="0"/>
              <a:t>And remember that if you want something to be highly available, it needs to be in two or more </a:t>
            </a:r>
            <a:r>
              <a:rPr lang="en-US" sz="1200" dirty="0" err="1"/>
              <a:t>AZs</a:t>
            </a:r>
            <a:r>
              <a:rPr lang="en-US" sz="1200" dirty="0"/>
              <a:t>.</a:t>
            </a:r>
          </a:p>
          <a:p>
            <a:endParaRPr lang="en-US" sz="1200" dirty="0"/>
          </a:p>
          <a:p>
            <a:r>
              <a:rPr lang="en-US" sz="1200" dirty="0"/>
              <a:t>And if you need something that is tolerant to an environment disaster, such as an earthquake, which could take out all the </a:t>
            </a:r>
            <a:r>
              <a:rPr lang="en-US" sz="1200" dirty="0" err="1"/>
              <a:t>AZs</a:t>
            </a:r>
            <a:r>
              <a:rPr lang="en-US" sz="1200" dirty="0"/>
              <a:t> in a single region, you’ll want to be deployed in two or more regions.</a:t>
            </a:r>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96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four different ways to work with AWS:</a:t>
            </a:r>
          </a:p>
          <a:p>
            <a:r>
              <a:rPr lang="en-US" dirty="0"/>
              <a:t>AWS Management Console (browser)</a:t>
            </a:r>
          </a:p>
          <a:p>
            <a:r>
              <a:rPr lang="en-US" dirty="0"/>
              <a:t>For Programmatic access, we have three options:</a:t>
            </a:r>
          </a:p>
          <a:p>
            <a:pPr lvl="1"/>
            <a:r>
              <a:rPr lang="en-US" dirty="0"/>
              <a:t>From your local machine – both require access key IDs and secrets; we saw how to install and configure these</a:t>
            </a:r>
          </a:p>
          <a:p>
            <a:pPr lvl="1"/>
            <a:r>
              <a:rPr lang="en-US" dirty="0"/>
              <a:t>Software Developer Kit (SDK)</a:t>
            </a:r>
          </a:p>
          <a:p>
            <a:pPr lvl="1"/>
            <a:r>
              <a:rPr lang="en-US" dirty="0"/>
              <a:t>Command Line Interface (CLI)</a:t>
            </a:r>
          </a:p>
          <a:p>
            <a:endParaRPr lang="en-US" dirty="0"/>
          </a:p>
          <a:p>
            <a:r>
              <a:rPr lang="en-US" dirty="0"/>
              <a:t>Then we also saw AWS </a:t>
            </a:r>
            <a:r>
              <a:rPr lang="en-US" dirty="0" err="1"/>
              <a:t>CloudShell</a:t>
            </a:r>
            <a:endParaRPr lang="en-US" dirty="0"/>
          </a:p>
          <a:p>
            <a:r>
              <a:rPr lang="en-US" dirty="0"/>
              <a:t>	Browser-based; doesn’t require access key ID</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95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module is going to be a refresher of the important concepts and services from the Cloud Practitioner course and certification.  We’ll also do some demos to set up the AWS Command Line Interface.  If you’re feeling pretty confident about these areas, feel free to skip ahead of the next module, but I just wanted to get us all on the same page as we’re kicking off.</a:t>
            </a:r>
          </a:p>
          <a:p>
            <a:endParaRPr lang="en-US" dirty="0"/>
          </a:p>
          <a:p>
            <a:r>
              <a:rPr lang="en-US" dirty="0"/>
              <a:t>All right.  Let’s get going.</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m2-02 = “AWS Infrastructure Concepts”</a:t>
            </a:r>
          </a:p>
          <a:p>
            <a:endParaRPr lang="en-US" dirty="0"/>
          </a:p>
          <a:p>
            <a:r>
              <a:rPr lang="en-US" sz="1200" b="0" i="0" kern="1200" dirty="0">
                <a:solidFill>
                  <a:schemeClr val="tx1"/>
                </a:solidFill>
                <a:effectLst/>
                <a:latin typeface="+mn-lt"/>
                <a:ea typeface="+mn-ea"/>
                <a:cs typeface="+mn-cs"/>
              </a:rPr>
              <a:t>The AWS Cloud infrastructure is built around Regions and Availability Zones (“</a:t>
            </a:r>
            <a:r>
              <a:rPr lang="en-US" sz="1200" b="0" i="0" kern="1200" dirty="0" err="1">
                <a:solidFill>
                  <a:schemeClr val="tx1"/>
                </a:solidFill>
                <a:effectLst/>
                <a:latin typeface="+mn-lt"/>
                <a:ea typeface="+mn-ea"/>
                <a:cs typeface="+mn-cs"/>
              </a:rPr>
              <a:t>AZs</a:t>
            </a:r>
            <a:r>
              <a:rPr lang="en-US" sz="1200" b="0" i="0" kern="1200" dirty="0">
                <a:solidFill>
                  <a:schemeClr val="tx1"/>
                </a:solidFill>
                <a:effectLst/>
                <a:latin typeface="+mn-lt"/>
                <a:ea typeface="+mn-ea"/>
                <a:cs typeface="+mn-cs"/>
              </a:rPr>
              <a:t>”).  You can see the different regions here in blue—____ at the time of this recording, with several more on the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you can also see them in the </a:t>
            </a:r>
            <a:r>
              <a:rPr lang="en-US" sz="1200" b="1" i="0" kern="1200" dirty="0">
                <a:solidFill>
                  <a:schemeClr val="tx1"/>
                </a:solidFill>
                <a:effectLst/>
                <a:latin typeface="+mn-lt"/>
                <a:ea typeface="+mn-ea"/>
                <a:cs typeface="+mn-cs"/>
              </a:rPr>
              <a:t>AWS Console from the region dropdown </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show this</a:t>
            </a:r>
            <a:r>
              <a:rPr lang="en-US" sz="1200" b="0" i="0" kern="1200" dirty="0">
                <a:solidFill>
                  <a:schemeClr val="tx1"/>
                </a:solidFill>
                <a:effectLst/>
                <a:latin typeface="+mn-lt"/>
                <a:ea typeface="+mn-ea"/>
                <a:cs typeface="+mn-cs"/>
              </a:rPr>
              <a:t>).  The one you choose will depend on where your customers are, whether you have regulatory requirements to be in a certain location, and whether the services you need are available in that region (not all services are in all regions).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each region contains two or more availability zones.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 availability zone </a:t>
            </a:r>
            <a:r>
              <a:rPr lang="en-US" dirty="0"/>
              <a:t>is a single data center or group of data centers within a region</a:t>
            </a:r>
            <a:r>
              <a:rPr lang="en-US" sz="1200" b="0" i="0" kern="1200" dirty="0">
                <a:solidFill>
                  <a:schemeClr val="tx1"/>
                </a:solidFill>
                <a:effectLst/>
                <a:latin typeface="+mn-lt"/>
                <a:ea typeface="+mn-ea"/>
                <a:cs typeface="+mn-cs"/>
              </a:rPr>
              <a:t>, each with redundant power, networking and connectivity, housed in separate facilities.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means if there’s some sort of disaster with one data center or availability zone—things can fail over to the other one that might be several miles away, on separate power and so on.  But they’re still close enough to each other that you have low latency or speed between the zones.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346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you can see the availability zones in various places in the console, such as when you go to create a new EC2 instance and under subnet, you’ll see something like 2a, 2b, 2c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816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pulling it all together.</a:t>
            </a:r>
          </a:p>
          <a:p>
            <a:endParaRPr lang="en-US" baseline="0" dirty="0"/>
          </a:p>
          <a:p>
            <a:r>
              <a:rPr lang="en-US" baseline="0" dirty="0"/>
              <a:t>A </a:t>
            </a:r>
            <a:r>
              <a:rPr lang="en-US" sz="1200" dirty="0"/>
              <a:t>region is divided into two or more Availability Zones. An Availability Zone corresponds with a physically isolated datacenter in the geographic region. If you deploy your application servers to separate Availability Zones, a hardware or connectivity outage affecting one zone does not impact any servers hosted in other zones.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299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we’ve talked about regions and availability zones, but I also need to mention edge locations, which are sites used by Amazon CloudFront to store cached copies of your content closer to your customer for faster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don’t need to know all the details of CloudFront at the moment, but just know that it’s a content delivery network, or </a:t>
            </a:r>
            <a:r>
              <a:rPr lang="en-US" sz="1200" b="0" i="0" kern="1200" dirty="0" err="1">
                <a:solidFill>
                  <a:schemeClr val="tx1"/>
                </a:solidFill>
                <a:effectLst/>
                <a:latin typeface="+mn-lt"/>
                <a:ea typeface="+mn-ea"/>
                <a:cs typeface="+mn-cs"/>
              </a:rPr>
              <a:t>CDN</a:t>
            </a:r>
            <a:r>
              <a:rPr lang="en-US" sz="1200" b="0" i="0" kern="1200" dirty="0">
                <a:solidFill>
                  <a:schemeClr val="tx1"/>
                </a:solidFill>
                <a:effectLst/>
                <a:latin typeface="+mn-lt"/>
                <a:ea typeface="+mn-ea"/>
                <a:cs typeface="+mn-cs"/>
              </a:rPr>
              <a:t>, something skin to an Akamai or Fastly.  If your site is serving up videos or images or what have you, the whole job of CloudFront is to get them there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here are the various edge locations around the world: </a:t>
            </a:r>
            <a:r>
              <a:rPr lang="en-US" sz="1200" b="1" i="0" kern="1200" dirty="0">
                <a:solidFill>
                  <a:schemeClr val="tx1"/>
                </a:solidFill>
                <a:effectLst/>
                <a:latin typeface="+mn-lt"/>
                <a:ea typeface="+mn-ea"/>
                <a:cs typeface="+mn-cs"/>
              </a:rPr>
              <a:t>https://aws.amazon.com/cloudfront/features/?whats-new-cloudfront.sort-by=item.additionalFields.postDateTime&amp;whats-new-cloudfront.sort-order=desc</a:t>
            </a:r>
            <a:r>
              <a:rPr lang="en-US" sz="1200" b="0" i="0" kern="1200" dirty="0">
                <a:solidFill>
                  <a:schemeClr val="tx1"/>
                </a:solidFill>
                <a:effectLst/>
                <a:latin typeface="+mn-lt"/>
                <a:ea typeface="+mn-ea"/>
                <a:cs typeface="+mn-cs"/>
              </a:rPr>
              <a:t>.  You’ll see there’s a 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obviously won’t need to memorize any of this, but for the exam, if you get questions around fast delivery of content to customers around the world, think edge locations and CloudFront.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742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m2-03 = “Core AWS Services”</a:t>
            </a:r>
          </a:p>
          <a:p>
            <a:endParaRPr lang="en-US" dirty="0"/>
          </a:p>
          <a:p>
            <a:r>
              <a:rPr lang="en-US" dirty="0"/>
              <a:t>AWS is made up of what are called services.  There are literally hundreds of these as of today’s recording, but there are just a handful that are foundational to everything else.  </a:t>
            </a:r>
          </a:p>
          <a:p>
            <a:endParaRPr lang="en-US" dirty="0"/>
          </a:p>
          <a:p>
            <a:r>
              <a:rPr lang="en-US" dirty="0"/>
              <a:t>Read through them on the slide, </a:t>
            </a:r>
            <a:r>
              <a:rPr lang="en-US" b="1" dirty="0"/>
              <a:t>animating</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panose="020B0502040204020203" pitchFamily="34" charset="0"/>
                <a:cs typeface="Segoe UI" panose="020B0502040204020203" pitchFamily="34" charset="0"/>
              </a:rPr>
              <a:t>COMPUTE</a:t>
            </a:r>
            <a:r>
              <a:rPr lang="en-US" sz="1200" dirty="0">
                <a:latin typeface="Segoe UI" panose="020B0502040204020203" pitchFamily="34" charset="0"/>
                <a:cs typeface="Segoe UI" panose="020B0502040204020203" pitchFamily="34" charset="0"/>
              </a:rPr>
              <a:t>: The service here is called Elastic Compute Cloud (EC2) – think of these as your computers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panose="020B0502040204020203" pitchFamily="34" charset="0"/>
                <a:cs typeface="Segoe UI" panose="020B0502040204020203" pitchFamily="34" charset="0"/>
              </a:rPr>
              <a:t>DATABASE</a:t>
            </a:r>
            <a:r>
              <a:rPr lang="en-US" sz="1200" dirty="0">
                <a:latin typeface="Segoe UI" panose="020B0502040204020203" pitchFamily="34" charset="0"/>
                <a:cs typeface="Segoe UI" panose="020B0502040204020203" pitchFamily="34" charset="0"/>
              </a:rPr>
              <a:t>: There are two big categories of databases—relational, where your data is stored in structured tables, and then non-relational databases that have a more flexible structure.  In AWS land, these are the Relational Database Service (</a:t>
            </a:r>
            <a:r>
              <a:rPr lang="en-US" sz="1200" dirty="0" err="1">
                <a:latin typeface="Segoe UI" panose="020B0502040204020203" pitchFamily="34" charset="0"/>
                <a:cs typeface="Segoe UI" panose="020B0502040204020203" pitchFamily="34" charset="0"/>
              </a:rPr>
              <a:t>RDS</a:t>
            </a:r>
            <a:r>
              <a:rPr lang="en-US" sz="1200" dirty="0">
                <a:latin typeface="Segoe UI" panose="020B0502040204020203" pitchFamily="34" charset="0"/>
                <a:cs typeface="Segoe UI" panose="020B0502040204020203" pitchFamily="34" charset="0"/>
              </a:rPr>
              <a:t>) and DynamoDB.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panose="020B0502040204020203" pitchFamily="34" charset="0"/>
                <a:cs typeface="Segoe UI" panose="020B0502040204020203" pitchFamily="34" charset="0"/>
              </a:rPr>
              <a:t>STORAGE</a:t>
            </a:r>
            <a:r>
              <a:rPr lang="en-US" sz="1200" dirty="0">
                <a:latin typeface="Segoe UI" panose="020B0502040204020203" pitchFamily="34" charset="0"/>
                <a:cs typeface="Segoe UI" panose="020B0502040204020203" pitchFamily="34" charset="0"/>
              </a:rPr>
              <a:t>: Simple Storage Service (S3)—think of this as where you store images and other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panose="020B0502040204020203" pitchFamily="34" charset="0"/>
                <a:cs typeface="Segoe UI" panose="020B0502040204020203" pitchFamily="34" charset="0"/>
              </a:rPr>
              <a:t>NETWORKING</a:t>
            </a:r>
            <a:r>
              <a:rPr lang="en-US" sz="1200" dirty="0">
                <a:latin typeface="Segoe UI" panose="020B0502040204020203" pitchFamily="34" charset="0"/>
                <a:cs typeface="Segoe UI" panose="020B0502040204020203" pitchFamily="34" charset="0"/>
              </a:rPr>
              <a:t>: Virtual Private Cloud (</a:t>
            </a:r>
            <a:r>
              <a:rPr lang="en-US" sz="1200" dirty="0" err="1">
                <a:latin typeface="Segoe UI" panose="020B0502040204020203" pitchFamily="34" charset="0"/>
                <a:cs typeface="Segoe UI" panose="020B0502040204020203" pitchFamily="34" charset="0"/>
              </a:rPr>
              <a:t>VPC</a:t>
            </a:r>
            <a:r>
              <a:rPr lang="en-US" sz="1200" dirty="0">
                <a:latin typeface="Segoe UI" panose="020B0502040204020203" pitchFamily="34" charset="0"/>
                <a:cs typeface="Segoe UI" panose="020B0502040204020203" pitchFamily="34" charset="0"/>
              </a:rPr>
              <a:t>)—this is your private network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Segoe UI" panose="020B0502040204020203" pitchFamily="34" charset="0"/>
                <a:cs typeface="Segoe UI" panose="020B0502040204020203" pitchFamily="34" charset="0"/>
              </a:rPr>
              <a:t>SECURITY</a:t>
            </a:r>
            <a:r>
              <a:rPr lang="en-US" sz="1200" dirty="0">
                <a:latin typeface="Segoe UI" panose="020B0502040204020203" pitchFamily="34" charset="0"/>
                <a:cs typeface="Segoe UI" panose="020B0502040204020203" pitchFamily="34" charset="0"/>
              </a:rPr>
              <a:t>: Identity and Access Management (IAM)—this is where you create and manage users and their permissions.</a:t>
            </a:r>
          </a:p>
          <a:p>
            <a:endParaRPr lang="en-US" dirty="0"/>
          </a:p>
          <a:p>
            <a:r>
              <a:rPr lang="en-US" dirty="0"/>
              <a:t>For these services, you’re billed for what you use, like we said earlier, and AWS provides lots of tools to manage every bit of it, including detailed drill-downs of what you’re spending and where.</a:t>
            </a:r>
          </a:p>
          <a:p>
            <a:endParaRPr lang="en-US" dirty="0"/>
          </a:p>
          <a:p>
            <a:r>
              <a:rPr lang="en-US" dirty="0"/>
              <a:t>As I said, stay tuned for a lot more, but this might be a good reference slide for you as you start learning about the foundational services.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272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m2-04 = “An Overview of Ways to Work with AWS”</a:t>
            </a:r>
          </a:p>
          <a:p>
            <a:endParaRPr lang="en-US" dirty="0"/>
          </a:p>
          <a:p>
            <a:r>
              <a:rPr lang="en-US" dirty="0"/>
              <a:t>Let me start by giving you a quick overview of the four different ways to work with AWS.  First is the AWS Management Console.  This is the browser-based console that we’ve already seen a lot in this course, and I walked you through how to create an account in the beginning of the course.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808868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have the software development kit, or SDK, which is how you’re able to write code against AWS.  There are different flavors of the SDK, including for .NET, Python, PHP, Java, JavaScript, Go, Node and Ruby.  We won’t really be working with the SDK much in this course, but if you’re a developer, know that you have plenty of options for working programmatically with AWS.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01113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portant_Mess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485372"/>
            <a:ext cx="2743200" cy="365125"/>
          </a:xfrm>
          <a:prstGeom prst="rect">
            <a:avLst/>
          </a:prstGeom>
        </p:spPr>
        <p:txBody>
          <a:bodyPr/>
          <a:lstStyle/>
          <a:p>
            <a:fld id="{03D0250E-CFF9-4C1A-BF0C-633242DFED8E}" type="slidenum">
              <a:rPr lang="en-GB" smtClean="0"/>
              <a:t>‹#›</a:t>
            </a:fld>
            <a:endParaRPr lang="en-GB"/>
          </a:p>
        </p:txBody>
      </p:sp>
      <p:sp>
        <p:nvSpPr>
          <p:cNvPr id="5" name="Text Placeholder 4"/>
          <p:cNvSpPr>
            <a:spLocks noGrp="1"/>
          </p:cNvSpPr>
          <p:nvPr>
            <p:ph type="body" sz="quarter" idx="13"/>
          </p:nvPr>
        </p:nvSpPr>
        <p:spPr>
          <a:xfrm>
            <a:off x="2347384" y="2372342"/>
            <a:ext cx="7516283" cy="2116888"/>
          </a:xfrm>
        </p:spPr>
        <p:txBody>
          <a:bodyPr anchor="ctr" anchorCtr="0">
            <a:normAutofit/>
          </a:bodyPr>
          <a:lstStyle>
            <a:lvl1pPr marL="0" indent="0" algn="ctr">
              <a:buNone/>
              <a:defRPr sz="3601"/>
            </a:lvl1pPr>
          </a:lstStyle>
          <a:p>
            <a:pPr lvl="0"/>
            <a:r>
              <a:rPr lang="en-US" dirty="0"/>
              <a:t>Click to edit Master text styles</a:t>
            </a:r>
          </a:p>
        </p:txBody>
      </p:sp>
    </p:spTree>
    <p:extLst>
      <p:ext uri="{BB962C8B-B14F-4D97-AF65-F5344CB8AC3E}">
        <p14:creationId xmlns:p14="http://schemas.microsoft.com/office/powerpoint/2010/main" val="1602007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3938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5.xml"/><Relationship Id="rId4"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6.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70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700"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AWS Cloud Practitioner Refresher</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BF6955F1-8957-4A0A-BD6E-3008E493BE1B}"/>
              </a:ext>
            </a:extLst>
          </p:cNvPr>
          <p:cNvCxnSpPr>
            <a:cxnSpLocks/>
          </p:cNvCxnSpPr>
          <p:nvPr/>
        </p:nvCxnSpPr>
        <p:spPr>
          <a:xfrm>
            <a:off x="0" y="767620"/>
            <a:ext cx="12192000" cy="0"/>
          </a:xfrm>
          <a:prstGeom prst="straightConnector1">
            <a:avLst/>
          </a:prstGeom>
          <a:ln w="120650"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DA59FC04-163A-4329-ABDF-F66DD29E6660}"/>
              </a:ext>
            </a:extLst>
          </p:cNvPr>
          <p:cNvCxnSpPr>
            <a:cxnSpLocks/>
            <a:stCxn id="6" idx="4"/>
          </p:cNvCxnSpPr>
          <p:nvPr/>
        </p:nvCxnSpPr>
        <p:spPr>
          <a:xfrm flipH="1">
            <a:off x="1358815" y="1058819"/>
            <a:ext cx="1" cy="984144"/>
          </a:xfrm>
          <a:prstGeom prst="line">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8773D538-378C-429F-8656-A34AD644007A}"/>
              </a:ext>
            </a:extLst>
          </p:cNvPr>
          <p:cNvSpPr/>
          <p:nvPr/>
        </p:nvSpPr>
        <p:spPr>
          <a:xfrm>
            <a:off x="1067616" y="476420"/>
            <a:ext cx="582399" cy="582399"/>
          </a:xfrm>
          <a:prstGeom prst="ellipse">
            <a:avLst/>
          </a:prstGeom>
          <a:solidFill>
            <a:schemeClr val="bg1"/>
          </a:solidFill>
          <a:ln w="136525">
            <a:solidFill>
              <a:schemeClr val="accent4"/>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11" name="Picture 10">
            <a:extLst>
              <a:ext uri="{FF2B5EF4-FFF2-40B4-BE49-F238E27FC236}">
                <a16:creationId xmlns:a16="http://schemas.microsoft.com/office/drawing/2014/main" id="{2E60F09C-754A-425B-A6B4-B50A4E8786E0}"/>
              </a:ext>
            </a:extLst>
          </p:cNvPr>
          <p:cNvPicPr>
            <a:picLocks noChangeAspect="1"/>
          </p:cNvPicPr>
          <p:nvPr/>
        </p:nvPicPr>
        <p:blipFill rotWithShape="1">
          <a:blip r:embed="rId3"/>
          <a:srcRect l="22597"/>
          <a:stretch/>
        </p:blipFill>
        <p:spPr>
          <a:xfrm>
            <a:off x="1067613" y="1600821"/>
            <a:ext cx="6710723" cy="4561381"/>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BADEE3FE-2370-4D93-B682-95BA7B7E6574}"/>
              </a:ext>
            </a:extLst>
          </p:cNvPr>
          <p:cNvPicPr>
            <a:picLocks noChangeAspect="1"/>
          </p:cNvPicPr>
          <p:nvPr/>
        </p:nvPicPr>
        <p:blipFill>
          <a:blip r:embed="rId4"/>
          <a:stretch>
            <a:fillRect/>
          </a:stretch>
        </p:blipFill>
        <p:spPr>
          <a:xfrm>
            <a:off x="1076698" y="1600821"/>
            <a:ext cx="6710722" cy="4556208"/>
          </a:xfrm>
          <a:prstGeom prst="rect">
            <a:avLst/>
          </a:prstGeom>
          <a:ln>
            <a:solidFill>
              <a:schemeClr val="bg1">
                <a:lumMod val="65000"/>
              </a:schemeClr>
            </a:solidFill>
          </a:ln>
        </p:spPr>
      </p:pic>
      <p:sp>
        <p:nvSpPr>
          <p:cNvPr id="10" name="Rectangle 9">
            <a:extLst>
              <a:ext uri="{FF2B5EF4-FFF2-40B4-BE49-F238E27FC236}">
                <a16:creationId xmlns:a16="http://schemas.microsoft.com/office/drawing/2014/main" id="{6B3C5DED-1E84-422C-97F1-A001AF66D0FD}"/>
              </a:ext>
            </a:extLst>
          </p:cNvPr>
          <p:cNvSpPr/>
          <p:nvPr/>
        </p:nvSpPr>
        <p:spPr>
          <a:xfrm>
            <a:off x="1058529" y="4483282"/>
            <a:ext cx="6737976" cy="663512"/>
          </a:xfrm>
          <a:prstGeom prst="rect">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Trebuchet MS" panose="020B0603020202020204"/>
                <a:ea typeface="+mn-ea"/>
                <a:cs typeface="+mn-cs"/>
              </a:rPr>
              <a:t>COMMAND LINE INTERFACE (CLI)</a:t>
            </a:r>
          </a:p>
        </p:txBody>
      </p:sp>
    </p:spTree>
    <p:extLst>
      <p:ext uri="{BB962C8B-B14F-4D97-AF65-F5344CB8AC3E}">
        <p14:creationId xmlns:p14="http://schemas.microsoft.com/office/powerpoint/2010/main" val="383496815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BF6955F1-8957-4A0A-BD6E-3008E493BE1B}"/>
              </a:ext>
            </a:extLst>
          </p:cNvPr>
          <p:cNvCxnSpPr>
            <a:cxnSpLocks/>
          </p:cNvCxnSpPr>
          <p:nvPr/>
        </p:nvCxnSpPr>
        <p:spPr>
          <a:xfrm>
            <a:off x="0" y="767620"/>
            <a:ext cx="12192000" cy="0"/>
          </a:xfrm>
          <a:prstGeom prst="straightConnector1">
            <a:avLst/>
          </a:prstGeom>
          <a:ln w="120650"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DA59FC04-163A-4329-ABDF-F66DD29E6660}"/>
              </a:ext>
            </a:extLst>
          </p:cNvPr>
          <p:cNvCxnSpPr>
            <a:cxnSpLocks/>
            <a:stCxn id="6" idx="4"/>
          </p:cNvCxnSpPr>
          <p:nvPr/>
        </p:nvCxnSpPr>
        <p:spPr>
          <a:xfrm flipH="1">
            <a:off x="1358815" y="1058819"/>
            <a:ext cx="1" cy="984144"/>
          </a:xfrm>
          <a:prstGeom prst="line">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8773D538-378C-429F-8656-A34AD644007A}"/>
              </a:ext>
            </a:extLst>
          </p:cNvPr>
          <p:cNvSpPr/>
          <p:nvPr/>
        </p:nvSpPr>
        <p:spPr>
          <a:xfrm>
            <a:off x="1067616" y="476420"/>
            <a:ext cx="582399" cy="582399"/>
          </a:xfrm>
          <a:prstGeom prst="ellipse">
            <a:avLst/>
          </a:prstGeom>
          <a:solidFill>
            <a:schemeClr val="bg1"/>
          </a:solidFill>
          <a:ln w="136525">
            <a:solidFill>
              <a:schemeClr val="accent4"/>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11" name="Picture 10">
            <a:extLst>
              <a:ext uri="{FF2B5EF4-FFF2-40B4-BE49-F238E27FC236}">
                <a16:creationId xmlns:a16="http://schemas.microsoft.com/office/drawing/2014/main" id="{2E60F09C-754A-425B-A6B4-B50A4E8786E0}"/>
              </a:ext>
            </a:extLst>
          </p:cNvPr>
          <p:cNvPicPr>
            <a:picLocks noChangeAspect="1"/>
          </p:cNvPicPr>
          <p:nvPr/>
        </p:nvPicPr>
        <p:blipFill rotWithShape="1">
          <a:blip r:embed="rId3"/>
          <a:srcRect l="22597"/>
          <a:stretch/>
        </p:blipFill>
        <p:spPr>
          <a:xfrm>
            <a:off x="1067613" y="1600821"/>
            <a:ext cx="6710723" cy="4561381"/>
          </a:xfrm>
          <a:prstGeom prst="rect">
            <a:avLst/>
          </a:prstGeom>
          <a:ln>
            <a:solidFill>
              <a:schemeClr val="bg1">
                <a:lumMod val="65000"/>
              </a:schemeClr>
            </a:solidFill>
          </a:ln>
        </p:spPr>
      </p:pic>
      <p:grpSp>
        <p:nvGrpSpPr>
          <p:cNvPr id="2" name="Group 1">
            <a:extLst>
              <a:ext uri="{FF2B5EF4-FFF2-40B4-BE49-F238E27FC236}">
                <a16:creationId xmlns:a16="http://schemas.microsoft.com/office/drawing/2014/main" id="{AAAAB63E-6594-4B67-A900-B6E928D50346}"/>
              </a:ext>
            </a:extLst>
          </p:cNvPr>
          <p:cNvGrpSpPr/>
          <p:nvPr/>
        </p:nvGrpSpPr>
        <p:grpSpPr>
          <a:xfrm>
            <a:off x="1076697" y="1595647"/>
            <a:ext cx="6747059" cy="4563021"/>
            <a:chOff x="1076697" y="1595647"/>
            <a:chExt cx="6747059" cy="4563021"/>
          </a:xfrm>
        </p:grpSpPr>
        <p:pic>
          <p:nvPicPr>
            <p:cNvPr id="12" name="Picture 11">
              <a:extLst>
                <a:ext uri="{FF2B5EF4-FFF2-40B4-BE49-F238E27FC236}">
                  <a16:creationId xmlns:a16="http://schemas.microsoft.com/office/drawing/2014/main" id="{5D94B982-E242-4D8B-BCDE-77FC8E16272D}"/>
                </a:ext>
              </a:extLst>
            </p:cNvPr>
            <p:cNvPicPr>
              <a:picLocks noChangeAspect="1"/>
            </p:cNvPicPr>
            <p:nvPr/>
          </p:nvPicPr>
          <p:blipFill>
            <a:blip r:embed="rId4"/>
            <a:stretch>
              <a:fillRect/>
            </a:stretch>
          </p:blipFill>
          <p:spPr>
            <a:xfrm>
              <a:off x="1076697" y="1595647"/>
              <a:ext cx="6747059" cy="4563021"/>
            </a:xfrm>
            <a:prstGeom prst="rect">
              <a:avLst/>
            </a:prstGeom>
            <a:ln>
              <a:solidFill>
                <a:schemeClr val="bg1">
                  <a:lumMod val="65000"/>
                </a:schemeClr>
              </a:solidFill>
            </a:ln>
          </p:spPr>
        </p:pic>
        <p:sp>
          <p:nvSpPr>
            <p:cNvPr id="14" name="Rectangle 13">
              <a:extLst>
                <a:ext uri="{FF2B5EF4-FFF2-40B4-BE49-F238E27FC236}">
                  <a16:creationId xmlns:a16="http://schemas.microsoft.com/office/drawing/2014/main" id="{DE4496D8-A2E7-4C4F-9EF5-1FACB98A109A}"/>
                </a:ext>
              </a:extLst>
            </p:cNvPr>
            <p:cNvSpPr/>
            <p:nvPr/>
          </p:nvSpPr>
          <p:spPr>
            <a:xfrm>
              <a:off x="6947065" y="1621295"/>
              <a:ext cx="736267" cy="11038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sp>
        <p:nvSpPr>
          <p:cNvPr id="13" name="Rectangle 12">
            <a:extLst>
              <a:ext uri="{FF2B5EF4-FFF2-40B4-BE49-F238E27FC236}">
                <a16:creationId xmlns:a16="http://schemas.microsoft.com/office/drawing/2014/main" id="{1CCFD87C-F1A1-451B-9225-64345F2A7ABB}"/>
              </a:ext>
            </a:extLst>
          </p:cNvPr>
          <p:cNvSpPr/>
          <p:nvPr/>
        </p:nvSpPr>
        <p:spPr>
          <a:xfrm>
            <a:off x="1076698" y="4479748"/>
            <a:ext cx="6737974" cy="663512"/>
          </a:xfrm>
          <a:prstGeom prst="rect">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AWS </a:t>
            </a:r>
            <a:r>
              <a:rPr kumimoji="0" lang="en-US" sz="3600" b="0" i="0" u="none" strike="noStrike" kern="1200" cap="none" spc="0" normalizeH="0" baseline="0" noProof="0" dirty="0" err="1">
                <a:ln>
                  <a:noFill/>
                </a:ln>
                <a:solidFill>
                  <a:prstClr val="white"/>
                </a:solidFill>
                <a:effectLst/>
                <a:uLnTx/>
                <a:uFillTx/>
                <a:latin typeface="Trebuchet MS" panose="020B0603020202020204"/>
                <a:ea typeface="+mn-ea"/>
                <a:cs typeface="+mn-cs"/>
              </a:rPr>
              <a:t>CLOUDSHELL</a:t>
            </a:r>
            <a:endPar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07880989"/>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Installing the AWS CLI on Windows</a:t>
            </a:r>
          </a:p>
        </p:txBody>
      </p:sp>
      <p:pic>
        <p:nvPicPr>
          <p:cNvPr id="4" name="Picture 3" descr="A blue sign with white text&#10;&#10;Description automatically generated with medium confidence">
            <a:extLst>
              <a:ext uri="{FF2B5EF4-FFF2-40B4-BE49-F238E27FC236}">
                <a16:creationId xmlns:a16="http://schemas.microsoft.com/office/drawing/2014/main" id="{DFA535AB-E2AD-45FA-098A-556383D34662}"/>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371745" y="597758"/>
            <a:ext cx="1283529" cy="1321975"/>
          </a:xfrm>
          <a:prstGeom prst="rect">
            <a:avLst/>
          </a:prstGeom>
        </p:spPr>
      </p:pic>
    </p:spTree>
    <p:extLst>
      <p:ext uri="{BB962C8B-B14F-4D97-AF65-F5344CB8AC3E}">
        <p14:creationId xmlns:p14="http://schemas.microsoft.com/office/powerpoint/2010/main" val="347879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Installing the AWS CLI on Linux</a:t>
            </a:r>
          </a:p>
        </p:txBody>
      </p:sp>
      <p:pic>
        <p:nvPicPr>
          <p:cNvPr id="4" name="Picture 3" descr="A blue sign with white text&#10;&#10;Description automatically generated with medium confidence">
            <a:extLst>
              <a:ext uri="{FF2B5EF4-FFF2-40B4-BE49-F238E27FC236}">
                <a16:creationId xmlns:a16="http://schemas.microsoft.com/office/drawing/2014/main" id="{4FBFFCC8-EC84-DEA6-D835-5C9C833465E4}"/>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371745" y="597758"/>
            <a:ext cx="1283529" cy="1321975"/>
          </a:xfrm>
          <a:prstGeom prst="rect">
            <a:avLst/>
          </a:prstGeom>
        </p:spPr>
      </p:pic>
    </p:spTree>
    <p:extLst>
      <p:ext uri="{BB962C8B-B14F-4D97-AF65-F5344CB8AC3E}">
        <p14:creationId xmlns:p14="http://schemas.microsoft.com/office/powerpoint/2010/main" val="2803094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Installing the AWS CLI on Mac</a:t>
            </a:r>
          </a:p>
        </p:txBody>
      </p:sp>
      <p:pic>
        <p:nvPicPr>
          <p:cNvPr id="4" name="Picture 3" descr="A blue sign with white text&#10;&#10;Description automatically generated with medium confidence">
            <a:extLst>
              <a:ext uri="{FF2B5EF4-FFF2-40B4-BE49-F238E27FC236}">
                <a16:creationId xmlns:a16="http://schemas.microsoft.com/office/drawing/2014/main" id="{CE85330C-72E5-130D-1BCA-7FA80D2BA427}"/>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371745" y="597758"/>
            <a:ext cx="1283529" cy="1321975"/>
          </a:xfrm>
          <a:prstGeom prst="rect">
            <a:avLst/>
          </a:prstGeom>
        </p:spPr>
      </p:pic>
    </p:spTree>
    <p:extLst>
      <p:ext uri="{BB962C8B-B14F-4D97-AF65-F5344CB8AC3E}">
        <p14:creationId xmlns:p14="http://schemas.microsoft.com/office/powerpoint/2010/main" val="4034323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Configuring the AWS CLI on Windows, Mac, Linux</a:t>
            </a:r>
          </a:p>
        </p:txBody>
      </p:sp>
      <p:pic>
        <p:nvPicPr>
          <p:cNvPr id="4" name="Picture 3" descr="A blue sign with white text&#10;&#10;Description automatically generated with medium confidence">
            <a:extLst>
              <a:ext uri="{FF2B5EF4-FFF2-40B4-BE49-F238E27FC236}">
                <a16:creationId xmlns:a16="http://schemas.microsoft.com/office/drawing/2014/main" id="{18B2574A-F24A-C181-0463-AF86FF4E94C6}"/>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371745" y="597758"/>
            <a:ext cx="1283529" cy="1321975"/>
          </a:xfrm>
          <a:prstGeom prst="rect">
            <a:avLst/>
          </a:prstGeom>
        </p:spPr>
      </p:pic>
    </p:spTree>
    <p:extLst>
      <p:ext uri="{BB962C8B-B14F-4D97-AF65-F5344CB8AC3E}">
        <p14:creationId xmlns:p14="http://schemas.microsoft.com/office/powerpoint/2010/main" val="177709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AWS </a:t>
            </a:r>
            <a:r>
              <a:rPr kumimoji="0" lang="en-US" sz="38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CloudShell</a:t>
            </a:r>
            <a:endPar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pic>
        <p:nvPicPr>
          <p:cNvPr id="4" name="Picture 3" descr="A blue sign with white text&#10;&#10;Description automatically generated with medium confidence">
            <a:extLst>
              <a:ext uri="{FF2B5EF4-FFF2-40B4-BE49-F238E27FC236}">
                <a16:creationId xmlns:a16="http://schemas.microsoft.com/office/drawing/2014/main" id="{EB227FE1-B5FB-CB78-A967-1F80AD52D3AE}"/>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371745" y="597758"/>
            <a:ext cx="1283529" cy="1321975"/>
          </a:xfrm>
          <a:prstGeom prst="rect">
            <a:avLst/>
          </a:prstGeom>
        </p:spPr>
      </p:pic>
    </p:spTree>
    <p:extLst>
      <p:ext uri="{BB962C8B-B14F-4D97-AF65-F5344CB8AC3E}">
        <p14:creationId xmlns:p14="http://schemas.microsoft.com/office/powerpoint/2010/main" val="643654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3EAEA1-1228-4A60-BD11-2BC6C118B9EE}"/>
              </a:ext>
            </a:extLst>
          </p:cNvPr>
          <p:cNvSpPr>
            <a:spLocks noGrp="1"/>
          </p:cNvSpPr>
          <p:nvPr>
            <p:ph type="title"/>
          </p:nvPr>
        </p:nvSpPr>
        <p:spPr/>
        <p:txBody>
          <a:bodyPr/>
          <a:lstStyle/>
          <a:p>
            <a:pPr algn="ctr"/>
            <a:r>
              <a:rPr lang="en-US" dirty="0"/>
              <a:t>Important Points to Remember</a:t>
            </a:r>
          </a:p>
        </p:txBody>
      </p:sp>
      <p:sp>
        <p:nvSpPr>
          <p:cNvPr id="9" name="Text Placeholder 8">
            <a:extLst>
              <a:ext uri="{FF2B5EF4-FFF2-40B4-BE49-F238E27FC236}">
                <a16:creationId xmlns:a16="http://schemas.microsoft.com/office/drawing/2014/main" id="{84B6F2FE-5BA7-415F-97EE-60B18CFA90D2}"/>
              </a:ext>
            </a:extLst>
          </p:cNvPr>
          <p:cNvSpPr>
            <a:spLocks noGrp="1"/>
          </p:cNvSpPr>
          <p:nvPr>
            <p:ph type="body" sz="quarter" idx="10"/>
          </p:nvPr>
        </p:nvSpPr>
        <p:spPr>
          <a:xfrm>
            <a:off x="838200" y="1371600"/>
            <a:ext cx="10515600" cy="4805363"/>
          </a:xfrm>
        </p:spPr>
        <p:txBody>
          <a:bodyPr/>
          <a:lstStyle/>
          <a:p>
            <a:r>
              <a:rPr lang="en-US" sz="3200" dirty="0">
                <a:solidFill>
                  <a:srgbClr val="F68D11"/>
                </a:solidFill>
              </a:rPr>
              <a:t>FOUNDATIONAL SERVICES</a:t>
            </a:r>
          </a:p>
          <a:p>
            <a:pPr lvl="1"/>
            <a:r>
              <a:rPr lang="en-US" sz="2800" dirty="0"/>
              <a:t>Compute: Elastic Compute Cloud (EC2)</a:t>
            </a:r>
          </a:p>
          <a:p>
            <a:pPr lvl="1"/>
            <a:r>
              <a:rPr lang="en-US" sz="2800" dirty="0"/>
              <a:t>Database: Relational Database Service (</a:t>
            </a:r>
            <a:r>
              <a:rPr lang="en-US" sz="2800" dirty="0" err="1"/>
              <a:t>RDS</a:t>
            </a:r>
            <a:r>
              <a:rPr lang="en-US" sz="2800" dirty="0"/>
              <a:t>) and DynamoDB</a:t>
            </a:r>
          </a:p>
          <a:p>
            <a:pPr lvl="1"/>
            <a:r>
              <a:rPr lang="en-US" sz="2800" dirty="0"/>
              <a:t>Storage: Simple Storage Service (S3)</a:t>
            </a:r>
          </a:p>
          <a:p>
            <a:pPr lvl="1"/>
            <a:r>
              <a:rPr lang="en-US" sz="2800" dirty="0"/>
              <a:t>Networking: Virtual Private Cloud (</a:t>
            </a:r>
            <a:r>
              <a:rPr lang="en-US" sz="2800" dirty="0" err="1"/>
              <a:t>VPC</a:t>
            </a:r>
            <a:r>
              <a:rPr lang="en-US" sz="2800" dirty="0"/>
              <a:t>)</a:t>
            </a:r>
          </a:p>
          <a:p>
            <a:pPr lvl="1"/>
            <a:r>
              <a:rPr lang="en-US" sz="2800" dirty="0"/>
              <a:t>Security: Identity and Access Management (IAM)</a:t>
            </a:r>
          </a:p>
        </p:txBody>
      </p:sp>
    </p:spTree>
    <p:extLst>
      <p:ext uri="{BB962C8B-B14F-4D97-AF65-F5344CB8AC3E}">
        <p14:creationId xmlns:p14="http://schemas.microsoft.com/office/powerpoint/2010/main" val="42142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68623" y="1353630"/>
            <a:ext cx="4627592" cy="2683829"/>
          </a:xfrm>
          <a:prstGeom prst="rect">
            <a:avLst/>
          </a:prstGeom>
          <a:no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marL="182880" marR="0" lvl="0" indent="-18288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3" name="Snip and Round Single Corner Rectangle 2"/>
          <p:cNvSpPr/>
          <p:nvPr/>
        </p:nvSpPr>
        <p:spPr>
          <a:xfrm>
            <a:off x="7168624" y="992683"/>
            <a:ext cx="3544364" cy="360947"/>
          </a:xfrm>
          <a:prstGeom prst="snipRoundRect">
            <a:avLst/>
          </a:prstGeom>
          <a:solidFill>
            <a:srgbClr val="FF9900"/>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mn-ea"/>
                <a:cs typeface="+mn-cs"/>
              </a:rPr>
              <a:t>Region (e.g., us-east-2)</a:t>
            </a:r>
          </a:p>
        </p:txBody>
      </p:sp>
      <p:sp>
        <p:nvSpPr>
          <p:cNvPr id="7" name="Content Placeholder 6">
            <a:extLst>
              <a:ext uri="{FF2B5EF4-FFF2-40B4-BE49-F238E27FC236}">
                <a16:creationId xmlns:a16="http://schemas.microsoft.com/office/drawing/2014/main" id="{91014852-0333-49E6-86EB-F562462B36A2}"/>
              </a:ext>
            </a:extLst>
          </p:cNvPr>
          <p:cNvSpPr>
            <a:spLocks noGrp="1"/>
          </p:cNvSpPr>
          <p:nvPr>
            <p:ph sz="quarter" idx="14"/>
          </p:nvPr>
        </p:nvSpPr>
        <p:spPr/>
        <p:txBody>
          <a:bodyPr/>
          <a:lstStyle/>
          <a:p>
            <a:r>
              <a:rPr lang="en-US" dirty="0"/>
              <a:t>Regions, Availability Zones and </a:t>
            </a:r>
            <a:br>
              <a:rPr lang="en-US" dirty="0"/>
            </a:br>
            <a:r>
              <a:rPr lang="en-US" dirty="0"/>
              <a:t>Edge Locations</a:t>
            </a:r>
          </a:p>
        </p:txBody>
      </p:sp>
      <p:sp>
        <p:nvSpPr>
          <p:cNvPr id="21" name="Rounded Rectangle 20"/>
          <p:cNvSpPr/>
          <p:nvPr/>
        </p:nvSpPr>
        <p:spPr>
          <a:xfrm>
            <a:off x="7417492" y="1568396"/>
            <a:ext cx="1184545" cy="220653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Availability Zone/Data Center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e.g., </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us-east-2a</a:t>
            </a:r>
          </a:p>
        </p:txBody>
      </p:sp>
      <p:sp>
        <p:nvSpPr>
          <p:cNvPr id="22" name="Rounded Rectangle 21"/>
          <p:cNvSpPr/>
          <p:nvPr/>
        </p:nvSpPr>
        <p:spPr>
          <a:xfrm>
            <a:off x="8858552" y="1592276"/>
            <a:ext cx="1184545" cy="220653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Availability Zone/Data Center 2</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endPar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e.g., </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us-east-2b</a:t>
            </a:r>
          </a:p>
        </p:txBody>
      </p:sp>
      <p:sp>
        <p:nvSpPr>
          <p:cNvPr id="23" name="Rounded Rectangle 22"/>
          <p:cNvSpPr/>
          <p:nvPr/>
        </p:nvSpPr>
        <p:spPr>
          <a:xfrm>
            <a:off x="10340556" y="1592276"/>
            <a:ext cx="1184545" cy="220653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Availability Zone/Data Center 3</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endPar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e.g., </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us-east-2c</a:t>
            </a:r>
          </a:p>
        </p:txBody>
      </p:sp>
      <p:sp>
        <p:nvSpPr>
          <p:cNvPr id="29" name="Rectangle 28"/>
          <p:cNvSpPr/>
          <p:nvPr/>
        </p:nvSpPr>
        <p:spPr>
          <a:xfrm>
            <a:off x="7554185" y="3053480"/>
            <a:ext cx="828545"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endParaRPr>
          </a:p>
        </p:txBody>
      </p:sp>
      <p:sp>
        <p:nvSpPr>
          <p:cNvPr id="25" name="Rectangle 24"/>
          <p:cNvSpPr/>
          <p:nvPr/>
        </p:nvSpPr>
        <p:spPr>
          <a:xfrm>
            <a:off x="7617916" y="3108042"/>
            <a:ext cx="828545"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rPr>
              <a:t>Instances </a:t>
            </a:r>
          </a:p>
        </p:txBody>
      </p:sp>
      <p:sp>
        <p:nvSpPr>
          <p:cNvPr id="30" name="Rectangle 29"/>
          <p:cNvSpPr/>
          <p:nvPr/>
        </p:nvSpPr>
        <p:spPr>
          <a:xfrm>
            <a:off x="9005134" y="3053480"/>
            <a:ext cx="788589"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endParaRPr>
          </a:p>
        </p:txBody>
      </p:sp>
      <p:sp>
        <p:nvSpPr>
          <p:cNvPr id="31" name="Rectangle 30"/>
          <p:cNvSpPr/>
          <p:nvPr/>
        </p:nvSpPr>
        <p:spPr>
          <a:xfrm>
            <a:off x="9068865" y="3108042"/>
            <a:ext cx="788589"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rPr>
              <a:t>Instances </a:t>
            </a:r>
          </a:p>
        </p:txBody>
      </p:sp>
      <p:sp>
        <p:nvSpPr>
          <p:cNvPr id="32" name="Rectangle 31"/>
          <p:cNvSpPr/>
          <p:nvPr/>
        </p:nvSpPr>
        <p:spPr>
          <a:xfrm>
            <a:off x="10479858" y="3053480"/>
            <a:ext cx="797700"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endParaRPr>
          </a:p>
        </p:txBody>
      </p:sp>
      <p:sp>
        <p:nvSpPr>
          <p:cNvPr id="33" name="Rectangle 32"/>
          <p:cNvSpPr/>
          <p:nvPr/>
        </p:nvSpPr>
        <p:spPr>
          <a:xfrm>
            <a:off x="10543589" y="3108042"/>
            <a:ext cx="797700"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rPr>
              <a:t>Instances </a:t>
            </a:r>
          </a:p>
        </p:txBody>
      </p:sp>
      <p:pic>
        <p:nvPicPr>
          <p:cNvPr id="5" name="Picture 4">
            <a:extLst>
              <a:ext uri="{FF2B5EF4-FFF2-40B4-BE49-F238E27FC236}">
                <a16:creationId xmlns:a16="http://schemas.microsoft.com/office/drawing/2014/main" id="{EEE316C3-C28E-4FFA-A3B5-796796FE03F7}"/>
              </a:ext>
            </a:extLst>
          </p:cNvPr>
          <p:cNvPicPr>
            <a:picLocks noChangeAspect="1"/>
          </p:cNvPicPr>
          <p:nvPr/>
        </p:nvPicPr>
        <p:blipFill>
          <a:blip r:embed="rId3"/>
          <a:stretch>
            <a:fillRect/>
          </a:stretch>
        </p:blipFill>
        <p:spPr>
          <a:xfrm>
            <a:off x="5007579" y="454488"/>
            <a:ext cx="1800362" cy="5949024"/>
          </a:xfrm>
          <a:prstGeom prst="rect">
            <a:avLst/>
          </a:prstGeom>
        </p:spPr>
      </p:pic>
      <p:cxnSp>
        <p:nvCxnSpPr>
          <p:cNvPr id="9" name="Straight Arrow Connector 8">
            <a:extLst>
              <a:ext uri="{FF2B5EF4-FFF2-40B4-BE49-F238E27FC236}">
                <a16:creationId xmlns:a16="http://schemas.microsoft.com/office/drawing/2014/main" id="{0BD17AF2-3C8F-4E39-8B15-397B9DD388C6}"/>
              </a:ext>
            </a:extLst>
          </p:cNvPr>
          <p:cNvCxnSpPr>
            <a:cxnSpLocks/>
          </p:cNvCxnSpPr>
          <p:nvPr/>
        </p:nvCxnSpPr>
        <p:spPr>
          <a:xfrm>
            <a:off x="6905767" y="614149"/>
            <a:ext cx="262856" cy="37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EBC8512-C434-4325-B005-AAC7FAB29D79}"/>
              </a:ext>
            </a:extLst>
          </p:cNvPr>
          <p:cNvSpPr txBox="1"/>
          <p:nvPr/>
        </p:nvSpPr>
        <p:spPr>
          <a:xfrm>
            <a:off x="7149363" y="4674131"/>
            <a:ext cx="4627592" cy="1521917"/>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endParaRP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rPr>
              <a:t>Edge locations are used by CloudFront to get content closer to customers</a:t>
            </a: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rPr>
              <a:t>High availability = 2 or more </a:t>
            </a:r>
            <a:r>
              <a:rPr kumimoji="0" lang="en-US" sz="2000" b="0" i="0" u="none" strike="noStrike" kern="1200" cap="none" spc="0" normalizeH="0" baseline="0" noProof="0" dirty="0" err="1">
                <a:ln>
                  <a:noFill/>
                </a:ln>
                <a:solidFill>
                  <a:srgbClr val="404040"/>
                </a:solidFill>
                <a:effectLst/>
                <a:uLnTx/>
                <a:uFillTx/>
                <a:latin typeface="Trebuchet MS" panose="020B0603020202020204"/>
                <a:ea typeface="+mn-ea"/>
                <a:cs typeface="+mn-cs"/>
              </a:rPr>
              <a:t>AZs</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a:p>
            <a:pPr marL="342900" marR="0" lvl="0" indent="-342900" algn="l" defTabSz="439502" rtl="0" eaLnBrk="1" fontAlgn="auto" latinLnBrk="0" hangingPunct="1">
              <a:lnSpc>
                <a:spcPct val="85000"/>
              </a:lnSpc>
              <a:spcBef>
                <a:spcPct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rPr>
              <a:t>Withstand environmental disaster = deploy to 2 or more regions</a:t>
            </a:r>
          </a:p>
        </p:txBody>
      </p:sp>
    </p:spTree>
    <p:extLst>
      <p:ext uri="{BB962C8B-B14F-4D97-AF65-F5344CB8AC3E}">
        <p14:creationId xmlns:p14="http://schemas.microsoft.com/office/powerpoint/2010/main" val="102422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3EAEA1-1228-4A60-BD11-2BC6C118B9EE}"/>
              </a:ext>
            </a:extLst>
          </p:cNvPr>
          <p:cNvSpPr>
            <a:spLocks noGrp="1"/>
          </p:cNvSpPr>
          <p:nvPr>
            <p:ph type="title"/>
          </p:nvPr>
        </p:nvSpPr>
        <p:spPr/>
        <p:txBody>
          <a:bodyPr/>
          <a:lstStyle/>
          <a:p>
            <a:pPr algn="ctr"/>
            <a:r>
              <a:rPr lang="en-US" dirty="0"/>
              <a:t>Important Points to Remember</a:t>
            </a:r>
          </a:p>
        </p:txBody>
      </p:sp>
      <p:sp>
        <p:nvSpPr>
          <p:cNvPr id="9" name="Text Placeholder 8">
            <a:extLst>
              <a:ext uri="{FF2B5EF4-FFF2-40B4-BE49-F238E27FC236}">
                <a16:creationId xmlns:a16="http://schemas.microsoft.com/office/drawing/2014/main" id="{84B6F2FE-5BA7-415F-97EE-60B18CFA90D2}"/>
              </a:ext>
            </a:extLst>
          </p:cNvPr>
          <p:cNvSpPr>
            <a:spLocks noGrp="1"/>
          </p:cNvSpPr>
          <p:nvPr>
            <p:ph type="body" sz="quarter" idx="10"/>
          </p:nvPr>
        </p:nvSpPr>
        <p:spPr>
          <a:xfrm>
            <a:off x="838200" y="1371600"/>
            <a:ext cx="10515600" cy="4805363"/>
          </a:xfrm>
        </p:spPr>
        <p:txBody>
          <a:bodyPr/>
          <a:lstStyle/>
          <a:p>
            <a:pPr marL="0" indent="0">
              <a:buNone/>
            </a:pPr>
            <a:r>
              <a:rPr lang="en-US" sz="3200" dirty="0">
                <a:solidFill>
                  <a:srgbClr val="FF9900"/>
                </a:solidFill>
              </a:rPr>
              <a:t>WAYS TO WORK WITH AWS</a:t>
            </a:r>
          </a:p>
          <a:p>
            <a:pPr lvl="1"/>
            <a:r>
              <a:rPr lang="en-US" sz="2800" dirty="0"/>
              <a:t>AWS Management Console (browser)</a:t>
            </a:r>
          </a:p>
          <a:p>
            <a:pPr lvl="1"/>
            <a:r>
              <a:rPr lang="en-US" sz="2800" dirty="0"/>
              <a:t>Programmatic access</a:t>
            </a:r>
          </a:p>
          <a:p>
            <a:pPr lvl="2"/>
            <a:r>
              <a:rPr lang="en-US" sz="2400" dirty="0"/>
              <a:t>From your local machine – both require access key IDs and secrets</a:t>
            </a:r>
          </a:p>
          <a:p>
            <a:pPr lvl="3"/>
            <a:r>
              <a:rPr lang="en-US" dirty="0"/>
              <a:t>Software Developer Kit (SDK)</a:t>
            </a:r>
          </a:p>
          <a:p>
            <a:pPr lvl="3"/>
            <a:r>
              <a:rPr lang="en-US" dirty="0"/>
              <a:t>Command Line Interface (CLI)</a:t>
            </a:r>
          </a:p>
          <a:p>
            <a:pPr lvl="2"/>
            <a:r>
              <a:rPr lang="en-US" sz="2400" dirty="0"/>
              <a:t>AWS </a:t>
            </a:r>
            <a:r>
              <a:rPr lang="en-US" sz="2400" dirty="0" err="1"/>
              <a:t>CloudShell</a:t>
            </a:r>
            <a:endParaRPr lang="en-US" sz="2400" dirty="0"/>
          </a:p>
          <a:p>
            <a:pPr lvl="3"/>
            <a:r>
              <a:rPr lang="en-US" dirty="0"/>
              <a:t>Browser-based; doesn’t require access key ID</a:t>
            </a:r>
          </a:p>
        </p:txBody>
      </p:sp>
    </p:spTree>
    <p:extLst>
      <p:ext uri="{BB962C8B-B14F-4D97-AF65-F5344CB8AC3E}">
        <p14:creationId xmlns:p14="http://schemas.microsoft.com/office/powerpoint/2010/main" val="151685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993587" cy="5919895"/>
          </a:xfrm>
        </p:spPr>
        <p:txBody>
          <a:bodyPr/>
          <a:lstStyle/>
          <a:p>
            <a:pPr marL="0" indent="0">
              <a:spcBef>
                <a:spcPts val="600"/>
              </a:spcBef>
              <a:spcAft>
                <a:spcPts val="300"/>
              </a:spcAft>
              <a:buSzPct val="100000"/>
              <a:buNone/>
            </a:pPr>
            <a:r>
              <a:rPr lang="en-US" sz="2600" dirty="0"/>
              <a:t>Course Introduction</a:t>
            </a:r>
          </a:p>
          <a:p>
            <a:pPr marL="0" indent="0">
              <a:spcBef>
                <a:spcPts val="600"/>
              </a:spcBef>
              <a:spcAft>
                <a:spcPts val="300"/>
              </a:spcAft>
              <a:buSzPct val="100000"/>
              <a:buNone/>
            </a:pPr>
            <a:r>
              <a:rPr lang="en-US" sz="2600" dirty="0">
                <a:solidFill>
                  <a:schemeClr val="accent2"/>
                </a:solidFill>
              </a:rPr>
              <a:t>AWS Cloud Practitioner Refresher</a:t>
            </a:r>
          </a:p>
          <a:p>
            <a:pPr marL="0" indent="0">
              <a:spcBef>
                <a:spcPts val="600"/>
              </a:spcBef>
              <a:spcAft>
                <a:spcPts val="300"/>
              </a:spcAft>
              <a:buSzPct val="100000"/>
              <a:buNone/>
            </a:pPr>
            <a:r>
              <a:rPr lang="en-US" sz="2600" dirty="0"/>
              <a:t>Authentication and Authorization – Identity and Access Management (IAM)</a:t>
            </a:r>
          </a:p>
          <a:p>
            <a:pPr marL="0" indent="0">
              <a:spcBef>
                <a:spcPts val="600"/>
              </a:spcBef>
              <a:spcAft>
                <a:spcPts val="300"/>
              </a:spcAft>
              <a:buSzPct val="100000"/>
              <a:buNone/>
            </a:pPr>
            <a:r>
              <a:rPr lang="en-US" sz="2600" dirty="0"/>
              <a:t>Compute</a:t>
            </a:r>
          </a:p>
          <a:p>
            <a:pPr marL="0" indent="0">
              <a:spcBef>
                <a:spcPts val="600"/>
              </a:spcBef>
              <a:spcAft>
                <a:spcPts val="300"/>
              </a:spcAft>
              <a:buSzPct val="100000"/>
              <a:buNone/>
            </a:pPr>
            <a:r>
              <a:rPr lang="en-US" sz="2600" dirty="0"/>
              <a:t>Elastic Load Balancing and Auto Scaling</a:t>
            </a:r>
          </a:p>
          <a:p>
            <a:pPr marL="0" indent="0">
              <a:spcBef>
                <a:spcPts val="600"/>
              </a:spcBef>
              <a:spcAft>
                <a:spcPts val="300"/>
              </a:spcAft>
              <a:buSzPct val="100000"/>
              <a:buNone/>
            </a:pPr>
            <a:r>
              <a:rPr lang="en-US" sz="2600" dirty="0"/>
              <a:t>Networking </a:t>
            </a:r>
          </a:p>
          <a:p>
            <a:pPr marL="0" indent="0">
              <a:spcBef>
                <a:spcPts val="600"/>
              </a:spcBef>
              <a:spcAft>
                <a:spcPts val="300"/>
              </a:spcAft>
              <a:buSzPct val="100000"/>
              <a:buNone/>
            </a:pPr>
            <a:r>
              <a:rPr lang="en-US" sz="2600" dirty="0"/>
              <a:t>Storage</a:t>
            </a:r>
          </a:p>
          <a:p>
            <a:pPr marL="0" indent="0">
              <a:spcBef>
                <a:spcPts val="600"/>
              </a:spcBef>
              <a:spcAft>
                <a:spcPts val="300"/>
              </a:spcAft>
              <a:buSzPct val="100000"/>
              <a:buNone/>
            </a:pPr>
            <a:r>
              <a:rPr lang="en-US" sz="2600" dirty="0"/>
              <a:t>Databases</a:t>
            </a:r>
          </a:p>
          <a:p>
            <a:pPr marL="0" indent="0">
              <a:spcBef>
                <a:spcPts val="600"/>
              </a:spcBef>
              <a:spcAft>
                <a:spcPts val="300"/>
              </a:spcAft>
              <a:buSzPct val="100000"/>
              <a:buNone/>
            </a:pPr>
            <a:r>
              <a:rPr lang="en-US" sz="2600" dirty="0"/>
              <a:t>Data Migration and Transfer</a:t>
            </a:r>
          </a:p>
          <a:p>
            <a:pPr marL="0" indent="0">
              <a:spcBef>
                <a:spcPts val="600"/>
              </a:spcBef>
              <a:spcAft>
                <a:spcPts val="300"/>
              </a:spcAft>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 (Part 1)</a:t>
            </a:r>
          </a:p>
        </p:txBody>
      </p:sp>
    </p:spTree>
    <p:extLst>
      <p:ext uri="{BB962C8B-B14F-4D97-AF65-F5344CB8AC3E}">
        <p14:creationId xmlns:p14="http://schemas.microsoft.com/office/powerpoint/2010/main" val="1688978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AFBDF-8F9E-4513-B57A-537B84CF3D22}"/>
              </a:ext>
            </a:extLst>
          </p:cNvPr>
          <p:cNvSpPr>
            <a:spLocks noGrp="1"/>
          </p:cNvSpPr>
          <p:nvPr>
            <p:ph type="body" sz="quarter" idx="10"/>
          </p:nvPr>
        </p:nvSpPr>
        <p:spPr/>
        <p:txBody>
          <a:bodyPr/>
          <a:lstStyle/>
          <a:p>
            <a:r>
              <a:rPr lang="en-US" dirty="0"/>
              <a:t>Availability Zone</a:t>
            </a:r>
          </a:p>
        </p:txBody>
      </p:sp>
      <p:sp>
        <p:nvSpPr>
          <p:cNvPr id="3" name="Text Placeholder 2">
            <a:extLst>
              <a:ext uri="{FF2B5EF4-FFF2-40B4-BE49-F238E27FC236}">
                <a16:creationId xmlns:a16="http://schemas.microsoft.com/office/drawing/2014/main" id="{32E106DB-FE77-41BD-A6D0-75F888B6C941}"/>
              </a:ext>
            </a:extLst>
          </p:cNvPr>
          <p:cNvSpPr>
            <a:spLocks noGrp="1"/>
          </p:cNvSpPr>
          <p:nvPr>
            <p:ph type="body" sz="quarter" idx="11"/>
          </p:nvPr>
        </p:nvSpPr>
        <p:spPr/>
        <p:txBody>
          <a:bodyPr>
            <a:noAutofit/>
          </a:bodyPr>
          <a:lstStyle/>
          <a:p>
            <a:r>
              <a:rPr lang="en-US" dirty="0"/>
              <a:t>A single </a:t>
            </a:r>
            <a:r>
              <a:rPr lang="en-US" b="1" dirty="0">
                <a:solidFill>
                  <a:srgbClr val="FFC000"/>
                </a:solidFill>
              </a:rPr>
              <a:t>data center </a:t>
            </a:r>
            <a:r>
              <a:rPr lang="en-US" dirty="0"/>
              <a:t>or group of data centers within a region, each with redundant power, networking and connectivity, housed in separate facilities</a:t>
            </a:r>
          </a:p>
        </p:txBody>
      </p:sp>
    </p:spTree>
    <p:extLst>
      <p:ext uri="{BB962C8B-B14F-4D97-AF65-F5344CB8AC3E}">
        <p14:creationId xmlns:p14="http://schemas.microsoft.com/office/powerpoint/2010/main" val="2225721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EA8F57-D419-44A4-9C1F-6035BF4587ED}"/>
              </a:ext>
            </a:extLst>
          </p:cNvPr>
          <p:cNvPicPr>
            <a:picLocks noChangeAspect="1"/>
          </p:cNvPicPr>
          <p:nvPr/>
        </p:nvPicPr>
        <p:blipFill>
          <a:blip r:embed="rId3"/>
          <a:stretch>
            <a:fillRect/>
          </a:stretch>
        </p:blipFill>
        <p:spPr>
          <a:xfrm>
            <a:off x="2934371" y="2298648"/>
            <a:ext cx="6323258" cy="2260704"/>
          </a:xfrm>
          <a:prstGeom prst="rect">
            <a:avLst/>
          </a:prstGeom>
          <a:ln>
            <a:solidFill>
              <a:schemeClr val="bg1">
                <a:lumMod val="65000"/>
              </a:schemeClr>
            </a:solidFill>
          </a:ln>
        </p:spPr>
      </p:pic>
      <p:sp>
        <p:nvSpPr>
          <p:cNvPr id="6" name="Rectangle 5">
            <a:extLst>
              <a:ext uri="{FF2B5EF4-FFF2-40B4-BE49-F238E27FC236}">
                <a16:creationId xmlns:a16="http://schemas.microsoft.com/office/drawing/2014/main" id="{592ED366-833C-4C96-81C7-197CA6ABEC34}"/>
              </a:ext>
            </a:extLst>
          </p:cNvPr>
          <p:cNvSpPr/>
          <p:nvPr/>
        </p:nvSpPr>
        <p:spPr>
          <a:xfrm>
            <a:off x="8679975" y="3429000"/>
            <a:ext cx="409433" cy="1130352"/>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4920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68623" y="2435670"/>
            <a:ext cx="4627592" cy="2683829"/>
          </a:xfrm>
          <a:prstGeom prst="rect">
            <a:avLst/>
          </a:prstGeom>
          <a:no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t" anchorCtr="0"/>
          <a:lstStyle/>
          <a:p>
            <a:pPr marL="182880" marR="0" lvl="0" indent="-18288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3" name="Snip and Round Single Corner Rectangle 2"/>
          <p:cNvSpPr/>
          <p:nvPr/>
        </p:nvSpPr>
        <p:spPr>
          <a:xfrm>
            <a:off x="7168624" y="2074723"/>
            <a:ext cx="3544364" cy="360947"/>
          </a:xfrm>
          <a:prstGeom prst="snipRoundRect">
            <a:avLst/>
          </a:prstGeom>
          <a:solidFill>
            <a:srgbClr val="FF9900"/>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mn-ea"/>
                <a:cs typeface="+mn-cs"/>
              </a:rPr>
              <a:t>Region (e.g., us-east-2)</a:t>
            </a:r>
          </a:p>
        </p:txBody>
      </p:sp>
      <p:sp>
        <p:nvSpPr>
          <p:cNvPr id="7" name="Content Placeholder 6">
            <a:extLst>
              <a:ext uri="{FF2B5EF4-FFF2-40B4-BE49-F238E27FC236}">
                <a16:creationId xmlns:a16="http://schemas.microsoft.com/office/drawing/2014/main" id="{91014852-0333-49E6-86EB-F562462B36A2}"/>
              </a:ext>
            </a:extLst>
          </p:cNvPr>
          <p:cNvSpPr>
            <a:spLocks noGrp="1"/>
          </p:cNvSpPr>
          <p:nvPr>
            <p:ph sz="quarter" idx="14"/>
          </p:nvPr>
        </p:nvSpPr>
        <p:spPr/>
        <p:txBody>
          <a:bodyPr/>
          <a:lstStyle/>
          <a:p>
            <a:r>
              <a:rPr lang="en-US" dirty="0"/>
              <a:t>Regions and Availability Zones </a:t>
            </a:r>
          </a:p>
        </p:txBody>
      </p:sp>
      <p:sp>
        <p:nvSpPr>
          <p:cNvPr id="21" name="Rounded Rectangle 20"/>
          <p:cNvSpPr/>
          <p:nvPr/>
        </p:nvSpPr>
        <p:spPr>
          <a:xfrm>
            <a:off x="7417492" y="2650436"/>
            <a:ext cx="1184545" cy="220653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Availability Zone/Data Center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e.g., </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us-east-2a</a:t>
            </a:r>
          </a:p>
        </p:txBody>
      </p:sp>
      <p:sp>
        <p:nvSpPr>
          <p:cNvPr id="22" name="Rounded Rectangle 21"/>
          <p:cNvSpPr/>
          <p:nvPr/>
        </p:nvSpPr>
        <p:spPr>
          <a:xfrm>
            <a:off x="8858552" y="2674316"/>
            <a:ext cx="1184545" cy="220653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Availability Zone/Data Center 2</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endPar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e.g., </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us-east-2b</a:t>
            </a:r>
          </a:p>
        </p:txBody>
      </p:sp>
      <p:sp>
        <p:nvSpPr>
          <p:cNvPr id="23" name="Rounded Rectangle 22"/>
          <p:cNvSpPr/>
          <p:nvPr/>
        </p:nvSpPr>
        <p:spPr>
          <a:xfrm>
            <a:off x="10340556" y="2674316"/>
            <a:ext cx="1184545" cy="220653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Availability Zone/Data Center 3</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endPar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e.g., </a:t>
            </a:r>
            <a:b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br>
            <a:r>
              <a:rPr kumimoji="0" lang="en-US" sz="1400" b="0" i="0" u="none" strike="noStrike" kern="1200" cap="none" spc="0" normalizeH="0" baseline="0" noProof="0" dirty="0">
                <a:ln>
                  <a:noFill/>
                </a:ln>
                <a:solidFill>
                  <a:srgbClr val="404040"/>
                </a:solidFill>
                <a:effectLst/>
                <a:uLnTx/>
                <a:uFillTx/>
                <a:latin typeface="Trebuchet MS" panose="020B0603020202020204"/>
                <a:ea typeface="+mn-ea"/>
                <a:cs typeface="Helvetica Neue"/>
              </a:rPr>
              <a:t>us-east-2c</a:t>
            </a:r>
          </a:p>
        </p:txBody>
      </p:sp>
      <p:sp>
        <p:nvSpPr>
          <p:cNvPr id="29" name="Rectangle 28"/>
          <p:cNvSpPr/>
          <p:nvPr/>
        </p:nvSpPr>
        <p:spPr>
          <a:xfrm>
            <a:off x="7554185" y="4135520"/>
            <a:ext cx="828545"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endParaRPr>
          </a:p>
        </p:txBody>
      </p:sp>
      <p:sp>
        <p:nvSpPr>
          <p:cNvPr id="25" name="Rectangle 24"/>
          <p:cNvSpPr/>
          <p:nvPr/>
        </p:nvSpPr>
        <p:spPr>
          <a:xfrm>
            <a:off x="7617916" y="4190082"/>
            <a:ext cx="828545"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rPr>
              <a:t>Instances </a:t>
            </a:r>
          </a:p>
        </p:txBody>
      </p:sp>
      <p:sp>
        <p:nvSpPr>
          <p:cNvPr id="30" name="Rectangle 29"/>
          <p:cNvSpPr/>
          <p:nvPr/>
        </p:nvSpPr>
        <p:spPr>
          <a:xfrm>
            <a:off x="9005134" y="4135520"/>
            <a:ext cx="788589"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endParaRPr>
          </a:p>
        </p:txBody>
      </p:sp>
      <p:sp>
        <p:nvSpPr>
          <p:cNvPr id="31" name="Rectangle 30"/>
          <p:cNvSpPr/>
          <p:nvPr/>
        </p:nvSpPr>
        <p:spPr>
          <a:xfrm>
            <a:off x="9068865" y="4190082"/>
            <a:ext cx="788589"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rPr>
              <a:t>Instances </a:t>
            </a:r>
          </a:p>
        </p:txBody>
      </p:sp>
      <p:sp>
        <p:nvSpPr>
          <p:cNvPr id="32" name="Rectangle 31"/>
          <p:cNvSpPr/>
          <p:nvPr/>
        </p:nvSpPr>
        <p:spPr>
          <a:xfrm>
            <a:off x="10479858" y="4135520"/>
            <a:ext cx="797700"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endParaRPr>
          </a:p>
        </p:txBody>
      </p:sp>
      <p:sp>
        <p:nvSpPr>
          <p:cNvPr id="33" name="Rectangle 32"/>
          <p:cNvSpPr/>
          <p:nvPr/>
        </p:nvSpPr>
        <p:spPr>
          <a:xfrm>
            <a:off x="10543589" y="4190082"/>
            <a:ext cx="797700" cy="461395"/>
          </a:xfrm>
          <a:prstGeom prst="rect">
            <a:avLst/>
          </a:prstGeom>
          <a:solidFill>
            <a:schemeClr val="bg1"/>
          </a:solidFill>
          <a:ln>
            <a:solidFill>
              <a:srgbClr val="FF9900"/>
            </a:solidFill>
          </a:ln>
          <a:effectLst/>
        </p:spPr>
        <p:style>
          <a:lnRef idx="2">
            <a:schemeClr val="accent1"/>
          </a:lnRef>
          <a:fillRef idx="0">
            <a:schemeClr val="accent1"/>
          </a:fillRef>
          <a:effectRef idx="1">
            <a:schemeClr val="accent1"/>
          </a:effectRef>
          <a:fontRef idx="minor">
            <a:schemeClr val="tx1"/>
          </a:fontRef>
        </p:style>
        <p:txBody>
          <a:bodyPr lIns="91440" tIns="91440" rIns="91440" bIns="9144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dirty="0">
                <a:ln>
                  <a:noFill/>
                </a:ln>
                <a:solidFill>
                  <a:srgbClr val="E5E5E5">
                    <a:lumMod val="25000"/>
                  </a:srgbClr>
                </a:solidFill>
                <a:effectLst/>
                <a:uLnTx/>
                <a:uFillTx/>
                <a:latin typeface="Trebuchet MS" panose="020B0603020202020204"/>
                <a:ea typeface="+mn-ea"/>
                <a:cs typeface="+mn-cs"/>
              </a:rPr>
              <a:t>Instances </a:t>
            </a:r>
          </a:p>
        </p:txBody>
      </p:sp>
      <p:pic>
        <p:nvPicPr>
          <p:cNvPr id="5" name="Picture 4">
            <a:extLst>
              <a:ext uri="{FF2B5EF4-FFF2-40B4-BE49-F238E27FC236}">
                <a16:creationId xmlns:a16="http://schemas.microsoft.com/office/drawing/2014/main" id="{EEE316C3-C28E-4FFA-A3B5-796796FE03F7}"/>
              </a:ext>
            </a:extLst>
          </p:cNvPr>
          <p:cNvPicPr>
            <a:picLocks noChangeAspect="1"/>
          </p:cNvPicPr>
          <p:nvPr/>
        </p:nvPicPr>
        <p:blipFill>
          <a:blip r:embed="rId3"/>
          <a:stretch>
            <a:fillRect/>
          </a:stretch>
        </p:blipFill>
        <p:spPr>
          <a:xfrm>
            <a:off x="5007579" y="454488"/>
            <a:ext cx="1800362" cy="5949024"/>
          </a:xfrm>
          <a:prstGeom prst="rect">
            <a:avLst/>
          </a:prstGeom>
        </p:spPr>
      </p:pic>
      <p:cxnSp>
        <p:nvCxnSpPr>
          <p:cNvPr id="9" name="Straight Arrow Connector 8">
            <a:extLst>
              <a:ext uri="{FF2B5EF4-FFF2-40B4-BE49-F238E27FC236}">
                <a16:creationId xmlns:a16="http://schemas.microsoft.com/office/drawing/2014/main" id="{0BD17AF2-3C8F-4E39-8B15-397B9DD388C6}"/>
              </a:ext>
            </a:extLst>
          </p:cNvPr>
          <p:cNvCxnSpPr>
            <a:cxnSpLocks/>
          </p:cNvCxnSpPr>
          <p:nvPr/>
        </p:nvCxnSpPr>
        <p:spPr>
          <a:xfrm>
            <a:off x="6905767" y="614149"/>
            <a:ext cx="1078173" cy="1364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19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AFBDF-8F9E-4513-B57A-537B84CF3D22}"/>
              </a:ext>
            </a:extLst>
          </p:cNvPr>
          <p:cNvSpPr>
            <a:spLocks noGrp="1"/>
          </p:cNvSpPr>
          <p:nvPr>
            <p:ph type="body" sz="quarter" idx="10"/>
          </p:nvPr>
        </p:nvSpPr>
        <p:spPr/>
        <p:txBody>
          <a:bodyPr/>
          <a:lstStyle/>
          <a:p>
            <a:r>
              <a:rPr lang="en-US" dirty="0"/>
              <a:t>Edge Location</a:t>
            </a:r>
          </a:p>
        </p:txBody>
      </p:sp>
      <p:sp>
        <p:nvSpPr>
          <p:cNvPr id="3" name="Text Placeholder 2">
            <a:extLst>
              <a:ext uri="{FF2B5EF4-FFF2-40B4-BE49-F238E27FC236}">
                <a16:creationId xmlns:a16="http://schemas.microsoft.com/office/drawing/2014/main" id="{32E106DB-FE77-41BD-A6D0-75F888B6C941}"/>
              </a:ext>
            </a:extLst>
          </p:cNvPr>
          <p:cNvSpPr>
            <a:spLocks noGrp="1"/>
          </p:cNvSpPr>
          <p:nvPr>
            <p:ph type="body" sz="quarter" idx="11"/>
          </p:nvPr>
        </p:nvSpPr>
        <p:spPr/>
        <p:txBody>
          <a:bodyPr>
            <a:noAutofit/>
          </a:bodyPr>
          <a:lstStyle/>
          <a:p>
            <a:r>
              <a:rPr lang="en-US" dirty="0"/>
              <a:t>A site that Amazon CloudFront uses to store cached copies of your content closer to your customers for faster delivery</a:t>
            </a:r>
          </a:p>
        </p:txBody>
      </p:sp>
    </p:spTree>
    <p:extLst>
      <p:ext uri="{BB962C8B-B14F-4D97-AF65-F5344CB8AC3E}">
        <p14:creationId xmlns:p14="http://schemas.microsoft.com/office/powerpoint/2010/main" val="369063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3">
            <a:extLst>
              <a:ext uri="{FF2B5EF4-FFF2-40B4-BE49-F238E27FC236}">
                <a16:creationId xmlns:a16="http://schemas.microsoft.com/office/drawing/2014/main" id="{F86E3D0C-D04A-40FF-9ECB-83F35DE997DB}"/>
              </a:ext>
            </a:extLst>
          </p:cNvPr>
          <p:cNvSpPr txBox="1">
            <a:spLocks/>
          </p:cNvSpPr>
          <p:nvPr/>
        </p:nvSpPr>
        <p:spPr>
          <a:xfrm>
            <a:off x="484248" y="392209"/>
            <a:ext cx="9496339" cy="7061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a:ea typeface="+mj-ea"/>
                <a:cs typeface="Segoe UI" panose="020B0502040204020203" pitchFamily="34" charset="0"/>
              </a:rPr>
              <a:t>Foundational Services</a:t>
            </a:r>
          </a:p>
        </p:txBody>
      </p:sp>
      <p:sp>
        <p:nvSpPr>
          <p:cNvPr id="23" name="TextBox 22">
            <a:extLst>
              <a:ext uri="{FF2B5EF4-FFF2-40B4-BE49-F238E27FC236}">
                <a16:creationId xmlns:a16="http://schemas.microsoft.com/office/drawing/2014/main" id="{39AD7F3D-6F94-42BB-81CA-2CACFF20B95B}"/>
              </a:ext>
            </a:extLst>
          </p:cNvPr>
          <p:cNvSpPr txBox="1"/>
          <p:nvPr/>
        </p:nvSpPr>
        <p:spPr>
          <a:xfrm>
            <a:off x="1994322" y="1517383"/>
            <a:ext cx="76119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COMPUTE</a:t>
            </a: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 Elastic Compute Cloud (EC2) </a:t>
            </a:r>
          </a:p>
        </p:txBody>
      </p:sp>
      <p:sp>
        <p:nvSpPr>
          <p:cNvPr id="24" name="TextBox 23">
            <a:extLst>
              <a:ext uri="{FF2B5EF4-FFF2-40B4-BE49-F238E27FC236}">
                <a16:creationId xmlns:a16="http://schemas.microsoft.com/office/drawing/2014/main" id="{8E8B566C-DF9A-4F57-995C-803BE965E607}"/>
              </a:ext>
            </a:extLst>
          </p:cNvPr>
          <p:cNvSpPr txBox="1"/>
          <p:nvPr/>
        </p:nvSpPr>
        <p:spPr>
          <a:xfrm>
            <a:off x="1994322" y="2585518"/>
            <a:ext cx="863683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DATABASE</a:t>
            </a: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 Relational Database Service (</a:t>
            </a:r>
            <a:r>
              <a:rPr kumimoji="0" lang="en-US" sz="2000" b="0" i="0" u="none" strike="noStrike" kern="1200" cap="none" spc="0" normalizeH="0" baseline="0" noProof="0" dirty="0" err="1">
                <a:ln>
                  <a:noFill/>
                </a:ln>
                <a:solidFill>
                  <a:prstClr val="black"/>
                </a:solidFill>
                <a:effectLst/>
                <a:uLnTx/>
                <a:uFillTx/>
                <a:latin typeface="Trebuchet MS" panose="020B0603020202020204"/>
                <a:ea typeface="+mn-ea"/>
                <a:cs typeface="Segoe UI" panose="020B0502040204020203" pitchFamily="34" charset="0"/>
              </a:rPr>
              <a:t>RDS</a:t>
            </a: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 and DynamoDB</a:t>
            </a:r>
          </a:p>
        </p:txBody>
      </p:sp>
      <p:sp>
        <p:nvSpPr>
          <p:cNvPr id="25" name="TextBox 24">
            <a:extLst>
              <a:ext uri="{FF2B5EF4-FFF2-40B4-BE49-F238E27FC236}">
                <a16:creationId xmlns:a16="http://schemas.microsoft.com/office/drawing/2014/main" id="{523C0AAC-954A-4B6F-A1AC-BBB505777EFD}"/>
              </a:ext>
            </a:extLst>
          </p:cNvPr>
          <p:cNvSpPr txBox="1"/>
          <p:nvPr/>
        </p:nvSpPr>
        <p:spPr>
          <a:xfrm>
            <a:off x="1994321" y="3635504"/>
            <a:ext cx="784301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STORAGE</a:t>
            </a: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 Simple Storage Service (S3)</a:t>
            </a:r>
          </a:p>
        </p:txBody>
      </p:sp>
      <p:pic>
        <p:nvPicPr>
          <p:cNvPr id="42" name="Graphic 7">
            <a:extLst>
              <a:ext uri="{FF2B5EF4-FFF2-40B4-BE49-F238E27FC236}">
                <a16:creationId xmlns:a16="http://schemas.microsoft.com/office/drawing/2014/main" id="{C53C1BE3-D51F-4FA0-A604-2FED08147B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9" y="2370410"/>
            <a:ext cx="822960" cy="8229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3" name="Graphic 7">
            <a:extLst>
              <a:ext uri="{FF2B5EF4-FFF2-40B4-BE49-F238E27FC236}">
                <a16:creationId xmlns:a16="http://schemas.microsoft.com/office/drawing/2014/main" id="{CC4668E6-06D6-46EC-9D85-1AD8F59F2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949" y="1306973"/>
            <a:ext cx="822960" cy="8229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4" name="Graphic 7">
            <a:extLst>
              <a:ext uri="{FF2B5EF4-FFF2-40B4-BE49-F238E27FC236}">
                <a16:creationId xmlns:a16="http://schemas.microsoft.com/office/drawing/2014/main" id="{AC47A239-9A1A-4BA9-A590-642466160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949" y="3433847"/>
            <a:ext cx="822960" cy="82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7">
            <a:extLst>
              <a:ext uri="{FF2B5EF4-FFF2-40B4-BE49-F238E27FC236}">
                <a16:creationId xmlns:a16="http://schemas.microsoft.com/office/drawing/2014/main" id="{8E6B5679-FD2C-462D-B9A8-F44CC5B81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089" y="4497284"/>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a:extLst>
              <a:ext uri="{FF2B5EF4-FFF2-40B4-BE49-F238E27FC236}">
                <a16:creationId xmlns:a16="http://schemas.microsoft.com/office/drawing/2014/main" id="{0376654E-045B-4262-ADC2-995B9D352208}"/>
              </a:ext>
            </a:extLst>
          </p:cNvPr>
          <p:cNvSpPr txBox="1"/>
          <p:nvPr/>
        </p:nvSpPr>
        <p:spPr>
          <a:xfrm>
            <a:off x="1994321" y="4721849"/>
            <a:ext cx="84157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NETWORKING</a:t>
            </a: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 Virtual Private Cloud (</a:t>
            </a:r>
            <a:r>
              <a:rPr kumimoji="0" lang="en-US" sz="2000" b="0" i="0" u="none" strike="noStrike" kern="1200" cap="none" spc="0" normalizeH="0" baseline="0" noProof="0" dirty="0" err="1">
                <a:ln>
                  <a:noFill/>
                </a:ln>
                <a:solidFill>
                  <a:prstClr val="black"/>
                </a:solidFill>
                <a:effectLst/>
                <a:uLnTx/>
                <a:uFillTx/>
                <a:latin typeface="Trebuchet MS" panose="020B0603020202020204"/>
                <a:ea typeface="+mn-ea"/>
                <a:cs typeface="Segoe UI" panose="020B0502040204020203" pitchFamily="34" charset="0"/>
              </a:rPr>
              <a:t>VPC</a:t>
            </a: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a:t>
            </a:r>
          </a:p>
        </p:txBody>
      </p:sp>
      <p:pic>
        <p:nvPicPr>
          <p:cNvPr id="47" name="Graphic 7">
            <a:extLst>
              <a:ext uri="{FF2B5EF4-FFF2-40B4-BE49-F238E27FC236}">
                <a16:creationId xmlns:a16="http://schemas.microsoft.com/office/drawing/2014/main" id="{D9C5E3F2-53A4-4760-9858-A072C4B529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089" y="5588661"/>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52722B77-BC15-418D-9C6B-04CD52D48A9F}"/>
              </a:ext>
            </a:extLst>
          </p:cNvPr>
          <p:cNvSpPr txBox="1"/>
          <p:nvPr/>
        </p:nvSpPr>
        <p:spPr>
          <a:xfrm>
            <a:off x="1994321" y="5814056"/>
            <a:ext cx="101239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SECURITY</a:t>
            </a: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Segoe UI" panose="020B0502040204020203" pitchFamily="34" charset="0"/>
              </a:rPr>
              <a:t>: Identity and Access Management (IAM) </a:t>
            </a:r>
          </a:p>
        </p:txBody>
      </p:sp>
      <p:cxnSp>
        <p:nvCxnSpPr>
          <p:cNvPr id="50" name="Straight Connector 49">
            <a:extLst>
              <a:ext uri="{FF2B5EF4-FFF2-40B4-BE49-F238E27FC236}">
                <a16:creationId xmlns:a16="http://schemas.microsoft.com/office/drawing/2014/main" id="{EAF0EF59-D995-438E-AF07-7A7BC4ED0808}"/>
              </a:ext>
            </a:extLst>
          </p:cNvPr>
          <p:cNvCxnSpPr>
            <a:cxnSpLocks/>
          </p:cNvCxnSpPr>
          <p:nvPr/>
        </p:nvCxnSpPr>
        <p:spPr>
          <a:xfrm>
            <a:off x="1860616" y="1455828"/>
            <a:ext cx="0" cy="5232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F2D49A0-65E5-4574-A010-EA890AD05444}"/>
              </a:ext>
            </a:extLst>
          </p:cNvPr>
          <p:cNvCxnSpPr>
            <a:cxnSpLocks/>
          </p:cNvCxnSpPr>
          <p:nvPr/>
        </p:nvCxnSpPr>
        <p:spPr>
          <a:xfrm>
            <a:off x="1860616" y="2519095"/>
            <a:ext cx="0" cy="5232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9BFDD8-7114-47A4-92A4-F2FD7A422030}"/>
              </a:ext>
            </a:extLst>
          </p:cNvPr>
          <p:cNvCxnSpPr>
            <a:cxnSpLocks/>
          </p:cNvCxnSpPr>
          <p:nvPr/>
        </p:nvCxnSpPr>
        <p:spPr>
          <a:xfrm>
            <a:off x="1860616" y="3573949"/>
            <a:ext cx="0" cy="5232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40EEF6E-145D-4927-A9CD-622F7AAE8500}"/>
              </a:ext>
            </a:extLst>
          </p:cNvPr>
          <p:cNvCxnSpPr>
            <a:cxnSpLocks/>
          </p:cNvCxnSpPr>
          <p:nvPr/>
        </p:nvCxnSpPr>
        <p:spPr>
          <a:xfrm>
            <a:off x="1860616" y="4660294"/>
            <a:ext cx="0" cy="5232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4089047-010B-4647-9607-B45ED3552721}"/>
              </a:ext>
            </a:extLst>
          </p:cNvPr>
          <p:cNvCxnSpPr>
            <a:cxnSpLocks/>
          </p:cNvCxnSpPr>
          <p:nvPr/>
        </p:nvCxnSpPr>
        <p:spPr>
          <a:xfrm>
            <a:off x="1860616" y="5752501"/>
            <a:ext cx="0" cy="52322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90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6"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BF6955F1-8957-4A0A-BD6E-3008E493BE1B}"/>
              </a:ext>
            </a:extLst>
          </p:cNvPr>
          <p:cNvCxnSpPr>
            <a:cxnSpLocks/>
          </p:cNvCxnSpPr>
          <p:nvPr/>
        </p:nvCxnSpPr>
        <p:spPr>
          <a:xfrm>
            <a:off x="1028072" y="767620"/>
            <a:ext cx="11163928" cy="0"/>
          </a:xfrm>
          <a:prstGeom prst="straightConnector1">
            <a:avLst/>
          </a:prstGeom>
          <a:ln w="120650"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DA59FC04-163A-4329-ABDF-F66DD29E6660}"/>
              </a:ext>
            </a:extLst>
          </p:cNvPr>
          <p:cNvCxnSpPr>
            <a:cxnSpLocks/>
            <a:stCxn id="6" idx="4"/>
          </p:cNvCxnSpPr>
          <p:nvPr/>
        </p:nvCxnSpPr>
        <p:spPr>
          <a:xfrm flipH="1">
            <a:off x="1358815" y="1058819"/>
            <a:ext cx="1" cy="984144"/>
          </a:xfrm>
          <a:prstGeom prst="line">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8773D538-378C-429F-8656-A34AD644007A}"/>
              </a:ext>
            </a:extLst>
          </p:cNvPr>
          <p:cNvSpPr/>
          <p:nvPr/>
        </p:nvSpPr>
        <p:spPr>
          <a:xfrm>
            <a:off x="1067616" y="476420"/>
            <a:ext cx="582399" cy="582399"/>
          </a:xfrm>
          <a:prstGeom prst="ellipse">
            <a:avLst/>
          </a:prstGeom>
          <a:solidFill>
            <a:schemeClr val="bg1"/>
          </a:solidFill>
          <a:ln w="136525">
            <a:solidFill>
              <a:schemeClr val="accent4"/>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D4AC734D-E804-433E-AEBB-81CD0892F56D}"/>
              </a:ext>
            </a:extLst>
          </p:cNvPr>
          <p:cNvSpPr/>
          <p:nvPr/>
        </p:nvSpPr>
        <p:spPr>
          <a:xfrm>
            <a:off x="1067617" y="4483282"/>
            <a:ext cx="6710719" cy="663512"/>
          </a:xfrm>
          <a:prstGeom prst="rect">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AWS MANAGEMENT CONSOLE</a:t>
            </a:r>
          </a:p>
        </p:txBody>
      </p:sp>
      <p:grpSp>
        <p:nvGrpSpPr>
          <p:cNvPr id="9" name="Group 8">
            <a:extLst>
              <a:ext uri="{FF2B5EF4-FFF2-40B4-BE49-F238E27FC236}">
                <a16:creationId xmlns:a16="http://schemas.microsoft.com/office/drawing/2014/main" id="{DBBDEE5C-0F4A-433E-BF17-F9EB5CA701A8}"/>
              </a:ext>
            </a:extLst>
          </p:cNvPr>
          <p:cNvGrpSpPr/>
          <p:nvPr/>
        </p:nvGrpSpPr>
        <p:grpSpPr>
          <a:xfrm>
            <a:off x="1067613" y="1600822"/>
            <a:ext cx="6710723" cy="4561381"/>
            <a:chOff x="1067613" y="1600822"/>
            <a:chExt cx="6710723" cy="4561381"/>
          </a:xfrm>
        </p:grpSpPr>
        <p:pic>
          <p:nvPicPr>
            <p:cNvPr id="13" name="Picture 12">
              <a:extLst>
                <a:ext uri="{FF2B5EF4-FFF2-40B4-BE49-F238E27FC236}">
                  <a16:creationId xmlns:a16="http://schemas.microsoft.com/office/drawing/2014/main" id="{FB97A9A6-5661-4AF6-AA19-BF780867F563}"/>
                </a:ext>
              </a:extLst>
            </p:cNvPr>
            <p:cNvPicPr>
              <a:picLocks noChangeAspect="1"/>
            </p:cNvPicPr>
            <p:nvPr/>
          </p:nvPicPr>
          <p:blipFill>
            <a:blip r:embed="rId3"/>
            <a:stretch>
              <a:fillRect/>
            </a:stretch>
          </p:blipFill>
          <p:spPr>
            <a:xfrm>
              <a:off x="1067613" y="1600822"/>
              <a:ext cx="6710723" cy="4561381"/>
            </a:xfrm>
            <a:prstGeom prst="rect">
              <a:avLst/>
            </a:prstGeom>
            <a:ln>
              <a:solidFill>
                <a:schemeClr val="bg1">
                  <a:lumMod val="65000"/>
                </a:schemeClr>
              </a:solidFill>
            </a:ln>
          </p:spPr>
        </p:pic>
        <p:sp>
          <p:nvSpPr>
            <p:cNvPr id="8" name="Rectangle 7">
              <a:extLst>
                <a:ext uri="{FF2B5EF4-FFF2-40B4-BE49-F238E27FC236}">
                  <a16:creationId xmlns:a16="http://schemas.microsoft.com/office/drawing/2014/main" id="{1F743663-454D-4054-B7DC-07B3E876FEE9}"/>
                </a:ext>
              </a:extLst>
            </p:cNvPr>
            <p:cNvSpPr/>
            <p:nvPr/>
          </p:nvSpPr>
          <p:spPr>
            <a:xfrm>
              <a:off x="6947065" y="1621295"/>
              <a:ext cx="736267" cy="11038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spTree>
    <p:extLst>
      <p:ext uri="{BB962C8B-B14F-4D97-AF65-F5344CB8AC3E}">
        <p14:creationId xmlns:p14="http://schemas.microsoft.com/office/powerpoint/2010/main" val="202477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BF6955F1-8957-4A0A-BD6E-3008E493BE1B}"/>
              </a:ext>
            </a:extLst>
          </p:cNvPr>
          <p:cNvCxnSpPr>
            <a:cxnSpLocks/>
          </p:cNvCxnSpPr>
          <p:nvPr/>
        </p:nvCxnSpPr>
        <p:spPr>
          <a:xfrm>
            <a:off x="0" y="767620"/>
            <a:ext cx="12192000" cy="0"/>
          </a:xfrm>
          <a:prstGeom prst="straightConnector1">
            <a:avLst/>
          </a:prstGeom>
          <a:ln w="120650"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DA59FC04-163A-4329-ABDF-F66DD29E6660}"/>
              </a:ext>
            </a:extLst>
          </p:cNvPr>
          <p:cNvCxnSpPr>
            <a:cxnSpLocks/>
            <a:stCxn id="6" idx="4"/>
          </p:cNvCxnSpPr>
          <p:nvPr/>
        </p:nvCxnSpPr>
        <p:spPr>
          <a:xfrm flipH="1">
            <a:off x="1358815" y="1058819"/>
            <a:ext cx="1" cy="984144"/>
          </a:xfrm>
          <a:prstGeom prst="line">
            <a:avLst/>
          </a:prstGeom>
          <a:ln w="19050">
            <a:solidFill>
              <a:schemeClr val="tx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8773D538-378C-429F-8656-A34AD644007A}"/>
              </a:ext>
            </a:extLst>
          </p:cNvPr>
          <p:cNvSpPr/>
          <p:nvPr/>
        </p:nvSpPr>
        <p:spPr>
          <a:xfrm>
            <a:off x="1067616" y="476420"/>
            <a:ext cx="582399" cy="582399"/>
          </a:xfrm>
          <a:prstGeom prst="ellipse">
            <a:avLst/>
          </a:prstGeom>
          <a:solidFill>
            <a:schemeClr val="bg1"/>
          </a:solidFill>
          <a:ln w="136525">
            <a:solidFill>
              <a:schemeClr val="accent4"/>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11" name="Picture 10">
            <a:extLst>
              <a:ext uri="{FF2B5EF4-FFF2-40B4-BE49-F238E27FC236}">
                <a16:creationId xmlns:a16="http://schemas.microsoft.com/office/drawing/2014/main" id="{2E60F09C-754A-425B-A6B4-B50A4E8786E0}"/>
              </a:ext>
            </a:extLst>
          </p:cNvPr>
          <p:cNvPicPr>
            <a:picLocks noChangeAspect="1"/>
          </p:cNvPicPr>
          <p:nvPr/>
        </p:nvPicPr>
        <p:blipFill rotWithShape="1">
          <a:blip r:embed="rId3"/>
          <a:srcRect l="22597"/>
          <a:stretch/>
        </p:blipFill>
        <p:spPr>
          <a:xfrm>
            <a:off x="1067613" y="1600821"/>
            <a:ext cx="6710723" cy="4561381"/>
          </a:xfrm>
          <a:prstGeom prst="rect">
            <a:avLst/>
          </a:prstGeom>
          <a:ln>
            <a:solidFill>
              <a:schemeClr val="bg1">
                <a:lumMod val="65000"/>
              </a:schemeClr>
            </a:solidFill>
          </a:ln>
        </p:spPr>
      </p:pic>
      <p:sp>
        <p:nvSpPr>
          <p:cNvPr id="17" name="Rectangle 16">
            <a:extLst>
              <a:ext uri="{FF2B5EF4-FFF2-40B4-BE49-F238E27FC236}">
                <a16:creationId xmlns:a16="http://schemas.microsoft.com/office/drawing/2014/main" id="{16D5FC53-2473-44E9-B190-A1C7B519F939}"/>
              </a:ext>
            </a:extLst>
          </p:cNvPr>
          <p:cNvSpPr/>
          <p:nvPr/>
        </p:nvSpPr>
        <p:spPr>
          <a:xfrm>
            <a:off x="1067613" y="4483282"/>
            <a:ext cx="6710722" cy="663512"/>
          </a:xfrm>
          <a:prstGeom prst="rect">
            <a:avLst/>
          </a:prstGeom>
          <a:solidFill>
            <a:schemeClr val="bg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prstClr val="white"/>
                </a:solidFill>
                <a:effectLst/>
                <a:uLnTx/>
                <a:uFillTx/>
                <a:latin typeface="Trebuchet MS" panose="020B0603020202020204"/>
                <a:ea typeface="+mn-ea"/>
                <a:cs typeface="+mn-cs"/>
              </a:rPr>
              <a:t>SOFTWARE DEVELOPER KIT (SDK)</a:t>
            </a:r>
          </a:p>
        </p:txBody>
      </p:sp>
    </p:spTree>
    <p:extLst>
      <p:ext uri="{BB962C8B-B14F-4D97-AF65-F5344CB8AC3E}">
        <p14:creationId xmlns:p14="http://schemas.microsoft.com/office/powerpoint/2010/main" val="3815731199"/>
      </p:ext>
    </p:extLst>
  </p:cSld>
  <p:clrMapOvr>
    <a:masterClrMapping/>
  </p:clrMapOvr>
  <p:transition spd="slow">
    <p:push/>
  </p:transition>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31262</TotalTime>
  <Words>3517</Words>
  <Application>Microsoft Office PowerPoint</Application>
  <PresentationFormat>Widescreen</PresentationFormat>
  <Paragraphs>316</Paragraphs>
  <Slides>19</Slides>
  <Notes>19</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19</vt:i4>
      </vt:variant>
    </vt:vector>
  </HeadingPairs>
  <TitlesOfParts>
    <vt:vector size="39" baseType="lpstr">
      <vt:lpstr>Arial</vt:lpstr>
      <vt:lpstr>Calibri</vt:lpstr>
      <vt:lpstr>inherit</vt:lpstr>
      <vt:lpstr>Lucida Grande</vt:lpstr>
      <vt:lpstr>Monaco</vt:lpstr>
      <vt:lpstr>Montserrat</vt:lpstr>
      <vt:lpstr>Myriad Pro</vt:lpstr>
      <vt:lpstr>Myriad Pro Light</vt:lpstr>
      <vt:lpstr>PS TT Commons</vt:lpstr>
      <vt:lpstr>PS TT Commons Light</vt:lpstr>
      <vt:lpstr>Segoe UI</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Points to Remember</vt:lpstr>
      <vt:lpstr>PowerPoint Presentation</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2440</cp:revision>
  <dcterms:created xsi:type="dcterms:W3CDTF">2021-07-31T23:46:42Z</dcterms:created>
  <dcterms:modified xsi:type="dcterms:W3CDTF">2022-09-04T19:09:42Z</dcterms:modified>
</cp:coreProperties>
</file>